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7" r:id="rId2"/>
    <p:sldId id="311" r:id="rId3"/>
    <p:sldId id="314" r:id="rId4"/>
    <p:sldId id="259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2" r:id="rId13"/>
    <p:sldId id="299" r:id="rId14"/>
    <p:sldId id="270" r:id="rId15"/>
    <p:sldId id="273" r:id="rId16"/>
    <p:sldId id="274" r:id="rId17"/>
    <p:sldId id="275" r:id="rId18"/>
    <p:sldId id="301" r:id="rId19"/>
    <p:sldId id="277" r:id="rId20"/>
    <p:sldId id="278" r:id="rId21"/>
    <p:sldId id="280" r:id="rId22"/>
    <p:sldId id="279" r:id="rId23"/>
    <p:sldId id="281" r:id="rId24"/>
    <p:sldId id="282" r:id="rId25"/>
    <p:sldId id="283" r:id="rId26"/>
    <p:sldId id="284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4" r:id="rId35"/>
    <p:sldId id="295" r:id="rId36"/>
    <p:sldId id="298" r:id="rId3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7E2A"/>
    <a:srgbClr val="3B7C3D"/>
    <a:srgbClr val="339933"/>
    <a:srgbClr val="83BA40"/>
    <a:srgbClr val="2CAE2C"/>
    <a:srgbClr val="29A329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726" y="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CE733-0367-4A9D-AAD2-BD888BFEDB8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49E0F-012F-43B4-976E-01A1A13F0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425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49E0F-012F-43B4-976E-01A1A13F014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122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AD293-9F49-4AAE-B279-7B8866756D24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B568D-2244-4D6C-A1B4-79E8B08084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AD293-9F49-4AAE-B279-7B8866756D24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B568D-2244-4D6C-A1B4-79E8B08084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4857750"/>
            <a:ext cx="9144000" cy="285750"/>
          </a:xfrm>
          <a:prstGeom prst="rect">
            <a:avLst/>
          </a:prstGeom>
          <a:solidFill>
            <a:srgbClr val="3B7C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4766310"/>
            <a:ext cx="9144000" cy="91440"/>
          </a:xfrm>
          <a:prstGeom prst="rect">
            <a:avLst/>
          </a:prstGeom>
          <a:solidFill>
            <a:srgbClr val="83BA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857750"/>
            <a:ext cx="2133600" cy="273844"/>
          </a:xfrm>
        </p:spPr>
        <p:txBody>
          <a:bodyPr/>
          <a:lstStyle/>
          <a:p>
            <a:fld id="{B5CAD293-9F49-4AAE-B279-7B8866756D24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857750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857750"/>
            <a:ext cx="2133600" cy="273844"/>
          </a:xfrm>
        </p:spPr>
        <p:txBody>
          <a:bodyPr/>
          <a:lstStyle/>
          <a:p>
            <a:fld id="{7CDB568D-2244-4D6C-A1B4-79E8B08084A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2" descr="C:\Users\Admin\Desktop\Logo-Benh-vien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33350"/>
            <a:ext cx="5084763" cy="25463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C:\Users\Admin\Desktop\Logo-Benh-vien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"/>
            <a:ext cx="1595941" cy="742950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 userDrawn="1"/>
        </p:nvSpPr>
        <p:spPr>
          <a:xfrm>
            <a:off x="0" y="4857750"/>
            <a:ext cx="9144000" cy="285750"/>
          </a:xfrm>
          <a:prstGeom prst="rect">
            <a:avLst/>
          </a:prstGeom>
          <a:solidFill>
            <a:srgbClr val="3B7C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0" y="4766310"/>
            <a:ext cx="9144000" cy="91440"/>
          </a:xfrm>
          <a:prstGeom prst="rect">
            <a:avLst/>
          </a:prstGeom>
          <a:solidFill>
            <a:srgbClr val="83BA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857750"/>
            <a:ext cx="2133600" cy="273844"/>
          </a:xfrm>
        </p:spPr>
        <p:txBody>
          <a:bodyPr/>
          <a:lstStyle/>
          <a:p>
            <a:fld id="{B5CAD293-9F49-4AAE-B279-7B8866756D24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857750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857750"/>
            <a:ext cx="2133600" cy="273844"/>
          </a:xfrm>
        </p:spPr>
        <p:txBody>
          <a:bodyPr/>
          <a:lstStyle/>
          <a:p>
            <a:fld id="{7CDB568D-2244-4D6C-A1B4-79E8B08084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AD293-9F49-4AAE-B279-7B8866756D24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B568D-2244-4D6C-A1B4-79E8B08084A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3" descr="C:\Users\Admin\Desktop\Logo-Benh-vien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478877"/>
            <a:ext cx="4004670" cy="1864273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 userDrawn="1"/>
        </p:nvSpPr>
        <p:spPr>
          <a:xfrm>
            <a:off x="0" y="2952750"/>
            <a:ext cx="9144000" cy="2190750"/>
          </a:xfrm>
          <a:prstGeom prst="rect">
            <a:avLst/>
          </a:prstGeom>
          <a:solidFill>
            <a:srgbClr val="3B7C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2876550"/>
            <a:ext cx="9144000" cy="91440"/>
          </a:xfrm>
          <a:prstGeom prst="rect">
            <a:avLst/>
          </a:prstGeom>
          <a:solidFill>
            <a:srgbClr val="83BA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AD915-DE90-47A9-BFA9-1E50755FEB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19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16E5EC-3B2F-42BD-A799-F6F46F2CFD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13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AD293-9F49-4AAE-B279-7B8866756D24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B568D-2244-4D6C-A1B4-79E8B08084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3" r:id="rId6"/>
    <p:sldLayoutId id="2147483664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62000" y="2603988"/>
            <a:ext cx="7772400" cy="1110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3B7C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ĐÁNH GIÁ VÀ XỬ TRÍ BAN ĐẦU MỘT BỆNH NHÂN CHẤN THƯƠNG</a:t>
            </a:r>
            <a:endParaRPr kumimoji="0" lang="en-US" sz="3700" b="1" i="0" u="none" strike="noStrike" kern="1200" cap="none" spc="0" normalizeH="0" baseline="0" noProof="0" dirty="0">
              <a:ln>
                <a:noFill/>
              </a:ln>
              <a:solidFill>
                <a:srgbClr val="3B7C3D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676400" y="4133850"/>
            <a:ext cx="6400800" cy="6477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>
                <a:solidFill>
                  <a:srgbClr val="2A7E2A"/>
                </a:solidFill>
              </a:defRPr>
            </a:lvl1pPr>
          </a:lstStyle>
          <a:p>
            <a:pPr algn="ctr">
              <a:spcBef>
                <a:spcPct val="0"/>
              </a:spcBef>
            </a:pP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Bs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Phạm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Hải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D767C252-0618-97D4-9B54-E53833F7FE0D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838200"/>
            <a:ext cx="8229600" cy="6667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TÌNH HÌNH TAI NẠN THƯƠNG TÍCH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9831402C-0C1D-F793-9463-1294C1E8F929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04950"/>
            <a:ext cx="9144000" cy="3276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defRPr/>
            </a:pP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triệu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chết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 tai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nạn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endParaRPr lang="en-US" sz="2400" dirty="0">
              <a:solidFill>
                <a:srgbClr val="2A7E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defRPr/>
            </a:pP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chết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tai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nạn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endParaRPr lang="en-US" sz="2400" dirty="0">
              <a:solidFill>
                <a:srgbClr val="2A7E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defRPr/>
            </a:pP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tai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nạn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vong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khoảng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875.000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 18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tuổi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Riêng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phí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tai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nạn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khoảng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518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tỷ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USD/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endParaRPr lang="en-US" sz="2400" dirty="0">
              <a:solidFill>
                <a:srgbClr val="2A7E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defRPr/>
            </a:pP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chết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 tai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nạn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88,4/100.000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gấp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chết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nhiễm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trùng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101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50C96CD6-AF66-3488-1880-DBD77B8F06AF}"/>
              </a:ext>
            </a:extLst>
          </p:cNvPr>
          <p:cNvSpPr txBox="1">
            <a:spLocks/>
          </p:cNvSpPr>
          <p:nvPr/>
        </p:nvSpPr>
        <p:spPr>
          <a:xfrm>
            <a:off x="0" y="819150"/>
            <a:ext cx="9144000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NGUYÊN NHÂN VÀ CƠ CHẾ CHẤN THƯƠNG</a:t>
            </a:r>
            <a:endParaRPr lang="vi-V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xmlns="" id="{E1B66DDD-D32F-1410-E42E-95E083254D3F}"/>
              </a:ext>
            </a:extLst>
          </p:cNvPr>
          <p:cNvSpPr txBox="1">
            <a:spLocks/>
          </p:cNvSpPr>
          <p:nvPr/>
        </p:nvSpPr>
        <p:spPr>
          <a:xfrm>
            <a:off x="228600" y="1352550"/>
            <a:ext cx="8686800" cy="33528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/>
            <a:r>
              <a:rPr lang="en-US" sz="28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8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857250" lvl="1" indent="-457200" algn="just"/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Tai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nạn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endParaRPr lang="en-US" sz="2400" dirty="0">
              <a:solidFill>
                <a:srgbClr val="2A7E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lvl="1" indent="-457200" algn="just"/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Ngã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400" dirty="0" smtClean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đuối</a:t>
            </a:r>
            <a:r>
              <a:rPr lang="en-US" sz="2400" dirty="0" smtClean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mtClean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endParaRPr lang="en-US" sz="2400" dirty="0">
              <a:solidFill>
                <a:srgbClr val="2A7E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lvl="1" indent="-457200" algn="just"/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cố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thiên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tai</a:t>
            </a:r>
          </a:p>
          <a:p>
            <a:pPr marL="457200" indent="-457200" algn="just"/>
            <a:r>
              <a:rPr lang="en-US" sz="28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8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sz="28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chấn</a:t>
            </a:r>
            <a:r>
              <a:rPr lang="en-US" sz="28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8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857250" lvl="1" indent="-457200" algn="just"/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đập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vùi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lấp</a:t>
            </a:r>
            <a:r>
              <a:rPr lang="en-US" sz="2400" dirty="0" smtClean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400" dirty="0" smtClean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2400" dirty="0" smtClean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nhọn</a:t>
            </a:r>
            <a:endParaRPr lang="en-US" sz="2400" dirty="0">
              <a:solidFill>
                <a:srgbClr val="2A7E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lvl="1" indent="-457200" algn="just"/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tốc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đột</a:t>
            </a:r>
            <a:r>
              <a:rPr lang="en-US" sz="24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ngột</a:t>
            </a:r>
            <a:endParaRPr lang="vi-VN" sz="2400" dirty="0">
              <a:solidFill>
                <a:srgbClr val="2A7E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36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09600" y="1276350"/>
            <a:ext cx="8077200" cy="3200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2800" dirty="0">
                <a:solidFill>
                  <a:srgbClr val="3B7C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 ĐÍCH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kịp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dọa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sớm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8058" y="361950"/>
            <a:ext cx="6238142" cy="685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BAN ĐẦU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09600" y="1276350"/>
            <a:ext cx="8077200" cy="3200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defRPr/>
            </a:pPr>
            <a:r>
              <a:rPr lang="en-US" sz="2800" dirty="0">
                <a:solidFill>
                  <a:srgbClr val="3B7C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 TỰ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dõi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1-3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hấp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mạng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dõi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nhằm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endParaRPr lang="en-US" sz="2800" dirty="0">
              <a:latin typeface=".VnTime" panose="020B7200000000000000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8058" y="361950"/>
            <a:ext cx="6238142" cy="685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BAN ĐẦU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808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09600" y="1276350"/>
            <a:ext cx="8077200" cy="3429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defRPr/>
            </a:pPr>
            <a:r>
              <a:rPr lang="en-US" sz="2800" dirty="0">
                <a:solidFill>
                  <a:srgbClr val="3B7C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 TỰ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dõi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sức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dõi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8058" y="361950"/>
            <a:ext cx="6238142" cy="685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BAN ĐẦU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187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09600" y="1276350"/>
            <a:ext cx="8077200" cy="3429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defRPr/>
            </a:pPr>
            <a:r>
              <a:rPr lang="en-US" sz="2800" dirty="0">
                <a:solidFill>
                  <a:srgbClr val="3B7C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 TẮC ABCDE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A: Airway –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thở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B: Breathing –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hấp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C: Circulation –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D: Disability –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Exlosure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lộ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Luôn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cổ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8058" y="361950"/>
            <a:ext cx="6238142" cy="685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BAN ĐẦU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696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81000" y="1276350"/>
            <a:ext cx="8382000" cy="3429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>
              <a:defRPr/>
            </a:pPr>
            <a:r>
              <a:rPr lang="en-US" sz="28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 THỞ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Hút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đờm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rãi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bỏ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miệng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họng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Nâng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cằm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đẩy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hấp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Mask-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miệng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Miệng-Miệng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ống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Chọc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giáp-nhẫn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giáp-nhẫn</a:t>
            </a:r>
            <a:endParaRPr lang="en-US" sz="2800" dirty="0">
              <a:latin typeface=".VnTime" panose="020B7200000000000000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8058" y="361950"/>
            <a:ext cx="6238142" cy="685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BAN ĐẦU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259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24-24822-11"/>
          <p:cNvPicPr>
            <a:picLocks noChangeAspect="1" noChangeArrowheads="1"/>
          </p:cNvPicPr>
          <p:nvPr/>
        </p:nvPicPr>
        <p:blipFill>
          <a:blip r:embed="rId2">
            <a:lum contras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150"/>
            <a:ext cx="2679700" cy="241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36-08542-05"/>
          <p:cNvPicPr>
            <a:picLocks noChangeAspect="1" noChangeArrowheads="1"/>
          </p:cNvPicPr>
          <p:nvPr/>
        </p:nvPicPr>
        <p:blipFill>
          <a:blip r:embed="rId3">
            <a:lum bright="-6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84137"/>
            <a:ext cx="3671888" cy="241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6" descr="36-14155-12-miniature"/>
          <p:cNvPicPr>
            <a:picLocks noChangeAspect="1" noChangeArrowheads="1"/>
          </p:cNvPicPr>
          <p:nvPr/>
        </p:nvPicPr>
        <p:blipFill>
          <a:blip r:embed="rId4">
            <a:lum bright="-6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813" y="84137"/>
            <a:ext cx="2897187" cy="241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4" descr="Untitled-3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20462"/>
            <a:ext cx="2986088" cy="264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6" descr="Untitled-4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489688"/>
            <a:ext cx="3070225" cy="267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8" descr="Untitled-4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425" y="2495550"/>
            <a:ext cx="30765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8899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81000" y="1276350"/>
            <a:ext cx="8382000" cy="3429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>
              <a:lnSpc>
                <a:spcPct val="200000"/>
              </a:lnSpc>
              <a:defRPr/>
            </a:pPr>
            <a:r>
              <a:rPr lang="en-US" sz="28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HÔ HẤP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lộ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ngực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rãi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phổi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Ôxy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Bóp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endParaRPr lang="en-US" sz="2800" dirty="0">
              <a:latin typeface=".VnTime" panose="020B7200000000000000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8058" y="361950"/>
            <a:ext cx="6238142" cy="685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BAN ĐẦU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015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56088" y="1123950"/>
            <a:ext cx="8406912" cy="34304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HÔ HẤP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TKMP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áp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kiểu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van)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►"/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tăng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dần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►"/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Lồng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ngực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►"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RRPN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►"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cổ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nổi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►"/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Muộn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chậm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dần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ngừng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Giảm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áp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tức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tràn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8058" y="361950"/>
            <a:ext cx="6238142" cy="685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BAN ĐẦU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355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24-14340-05"/>
          <p:cNvPicPr>
            <a:picLocks noChangeAspect="1" noChangeArrowheads="1"/>
          </p:cNvPicPr>
          <p:nvPr/>
        </p:nvPicPr>
        <p:blipFill>
          <a:blip r:embed="rId2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28612"/>
            <a:ext cx="3257550" cy="441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1" name="Picture 7" descr="36-29652-01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50" y="328612"/>
            <a:ext cx="3600450" cy="441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8468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36-29652-01b"/>
          <p:cNvPicPr>
            <a:picLocks noChangeAspect="1" noChangeArrowheads="1"/>
          </p:cNvPicPr>
          <p:nvPr/>
        </p:nvPicPr>
        <p:blipFill>
          <a:blip r:embed="rId2">
            <a:lum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11075" y="-19050"/>
            <a:ext cx="4073476" cy="516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Picture 8" descr="24-14340-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38600" y="340916"/>
            <a:ext cx="5105400" cy="444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4057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56088" y="1129812"/>
            <a:ext cx="8406912" cy="3424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HÔ HẤP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Vết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ngực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hở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=&gt;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Băng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khâu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vết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phổi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Tràn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máu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màng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phổi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=&gt; 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phổi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soát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chèn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ép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=&gt;</a:t>
            </a:r>
          </a:p>
          <a:p>
            <a:pPr>
              <a:lnSpc>
                <a:spcPct val="150000"/>
              </a:lnSpc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thiểu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endParaRPr lang="en-US" sz="1400" dirty="0">
              <a:latin typeface=".VnTime" panose="020B7200000000000000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8058" y="361950"/>
            <a:ext cx="6238142" cy="685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BAN ĐẦU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318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24-10030-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55960"/>
            <a:ext cx="5886450" cy="5030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5438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56088" y="1134208"/>
            <a:ext cx="8406912" cy="34202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2000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 TỤC THEO DÕI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-HA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hấp</a:t>
            </a:r>
            <a:endParaRPr lang="en-US" sz="2000" dirty="0">
              <a:latin typeface=".VnTime" panose="020B7200000000000000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8058" y="361950"/>
            <a:ext cx="6238142" cy="685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BAN ĐẦU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59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78068" y="1191358"/>
            <a:ext cx="8384931" cy="3363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 HOÀN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 ĐÍCH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khối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sớm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►"/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&lt;60l/p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&gt;100 l/p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►"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giảm</a:t>
            </a:r>
            <a:endParaRPr lang="en-US" b="1" dirty="0">
              <a:latin typeface=".VnTime" panose="020B7200000000000000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8058" y="361950"/>
            <a:ext cx="6238142" cy="685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BAN ĐẦU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743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458058" y="361950"/>
            <a:ext cx="6238142" cy="685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BAN ĐẦU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263355"/>
              </p:ext>
            </p:extLst>
          </p:nvPr>
        </p:nvGraphicFramePr>
        <p:xfrm>
          <a:off x="-1" y="1047748"/>
          <a:ext cx="9144002" cy="34290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709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6254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6254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38665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</a:rPr>
                        <a:t>Tình trạng mất máu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Độ I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Độ II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Độ III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Độ IV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8665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Lượng máu mất ( mL)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&lt; 750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750 – 1500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1500 – 2000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&gt; 2000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8665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Tỷ lệ máu mất (%)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&lt; 15%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 – 30%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30-40%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&gt; 40%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8665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Mạch (lần/phút)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&lt; 100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&gt; 100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&gt; 120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&gt; 140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4868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Huyết áp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Bình thường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Bình thường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Giảm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Giảm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8665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Nhịp thở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 – 20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 – 30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 – 40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&gt; 35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4868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Lượng nước tiểu ( mL/giờ)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&gt; 30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20- 30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5 - 15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không đáng kể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38665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Tình trạng thần kinh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Hơi lo lắng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Lo lắng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Hoang mang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Hôn mê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007276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Bù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dịch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Dịch tinh thể</a:t>
                      </a:r>
                      <a:endParaRPr lang="en-US" sz="1400">
                        <a:effectLst/>
                      </a:endParaRP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 Crystalloid)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Dịch tinh thể</a:t>
                      </a:r>
                      <a:endParaRPr lang="en-US" sz="1400">
                        <a:effectLst/>
                      </a:endParaRP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 Crystalloid)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Dịch tinh thể và  máu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Dịch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tinh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thể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và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máu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981200" y="4248150"/>
            <a:ext cx="4876800" cy="463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già</a:t>
            </a:r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mãn</a:t>
            </a:r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endParaRPr lang="en-US" i="1" dirty="0">
              <a:solidFill>
                <a:srgbClr val="FF0000"/>
              </a:solidFill>
              <a:latin typeface=".VnTime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4964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57554" y="1200150"/>
            <a:ext cx="8428891" cy="3336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200000"/>
              </a:lnSpc>
              <a:defRPr/>
            </a:pPr>
            <a:r>
              <a:rPr lang="en-US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 HOÀN</a:t>
            </a:r>
          </a:p>
          <a:p>
            <a:pPr algn="just">
              <a:lnSpc>
                <a:spcPct val="200000"/>
              </a:lnSpc>
              <a:defRPr/>
            </a:pPr>
            <a:r>
              <a:rPr lang="en-US" sz="16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XỬ TRÍ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soát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chảy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máu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Dung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0,9%, Ringer…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huyết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áp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tụt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2000ml/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endParaRPr lang="en-US" sz="1600" dirty="0">
              <a:latin typeface=".VnTime" panose="020B7200000000000000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8058" y="361950"/>
            <a:ext cx="6238142" cy="685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BAN ĐẦU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769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34108" y="1217735"/>
            <a:ext cx="8428891" cy="3336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dirty="0">
                <a:solidFill>
                  <a:srgbClr val="2A7E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 HOÀN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16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XỬ TRÍ</a:t>
            </a:r>
            <a:endParaRPr lang="en-US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soát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chảy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►"/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băng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vùng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chảy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máu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►"/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mỏm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vùng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chảy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băng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=&gt;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sớm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kiện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phẫu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endParaRPr lang="en-US" b="1" dirty="0">
              <a:latin typeface=".VnTime" panose="020B7200000000000000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soát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chảy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=&gt;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Phẫu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endParaRPr lang="en-US" b="1" dirty="0">
              <a:latin typeface=".VnTime" panose="020B7200000000000000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8058" y="361950"/>
            <a:ext cx="6238142" cy="685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BAN ĐẦU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5220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8" descr="a19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69" y="0"/>
            <a:ext cx="6879431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4946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34108" y="1191358"/>
            <a:ext cx="8428891" cy="35139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dirty="0">
                <a:solidFill>
                  <a:srgbClr val="3B7C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THẦN KINH-TRI GIÁC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►"/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thang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AVPU</a:t>
            </a:r>
          </a:p>
          <a:p>
            <a:pPr lvl="2">
              <a:lnSpc>
                <a:spcPct val="150000"/>
              </a:lnSpc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(Alert):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Tỉnh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lnSpc>
                <a:spcPct val="150000"/>
              </a:lnSpc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(Responds only to Vocal stimuli):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lnSpc>
                <a:spcPct val="150000"/>
              </a:lnSpc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(Responds only to Painful stimuli):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đau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lnSpc>
                <a:spcPct val="150000"/>
              </a:lnSpc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Unresponds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all stimuli):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►"/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thang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Glasgow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½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khoảng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tỉnh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tụ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NMC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8058" y="361950"/>
            <a:ext cx="6238142" cy="685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BAN ĐẦU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967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34108" y="1191358"/>
            <a:ext cx="8428891" cy="35139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dirty="0">
                <a:solidFill>
                  <a:srgbClr val="3B7C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 TOÀN DIỆN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lộ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cởi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quần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phối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lnSpc>
                <a:spcPct val="150000"/>
              </a:lnSpc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cổ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ngực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bụng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lnSpc>
                <a:spcPct val="150000"/>
              </a:lnSpc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Tứ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</a:t>
            </a:r>
          </a:p>
          <a:p>
            <a:pPr lvl="2">
              <a:lnSpc>
                <a:spcPct val="150000"/>
              </a:lnSpc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ấm</a:t>
            </a:r>
            <a:endParaRPr lang="en-US" dirty="0">
              <a:latin typeface=".VnTime" panose="020B7200000000000000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8058" y="361950"/>
            <a:ext cx="6238142" cy="685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BAN ĐẦU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9446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16524" y="1047750"/>
            <a:ext cx="8446476" cy="35271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dirty="0">
                <a:solidFill>
                  <a:srgbClr val="3B7C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HỒI SỨC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thở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hấp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dõi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tồn</a:t>
            </a:r>
            <a:endParaRPr lang="en-US" dirty="0">
              <a:latin typeface=".VnTime" panose="020B7200000000000000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8058" y="361950"/>
            <a:ext cx="6238142" cy="685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BAN ĐẦU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083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25365" y="381000"/>
            <a:ext cx="7732835" cy="12016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THÌ HAI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66750" y="1235318"/>
            <a:ext cx="7715250" cy="33938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ban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sức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ban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chân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vùng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đủ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sót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ABC</a:t>
            </a:r>
            <a:endParaRPr lang="en-US" sz="2200" dirty="0">
              <a:latin typeface=".VnTime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7711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25365" y="381000"/>
            <a:ext cx="7732835" cy="12016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THÌ HAI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66750" y="1235318"/>
            <a:ext cx="7715250" cy="33938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400" dirty="0">
                <a:solidFill>
                  <a:srgbClr val="3B7C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 ĐÍCH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ít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hiểm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thăm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►"/>
              <a:defRPr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máu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►"/>
              <a:defRPr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Chẩn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đoán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ABC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sức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endParaRPr lang="en-US" sz="2400" dirty="0">
              <a:latin typeface=".VnTime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684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25365" y="381000"/>
            <a:ext cx="7732835" cy="12016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THÌ HAI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81000" y="1235318"/>
            <a:ext cx="8324850" cy="33938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400" dirty="0">
                <a:solidFill>
                  <a:srgbClr val="3B7C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TIỀN SỬ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Alergies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Dị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(Medications):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Thuốc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(Illnesses/Pregnancy):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/Thai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nghén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(Last meal):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Bữa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cuối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(Event/Environment):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kiện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 sz="2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lang="en-US" sz="2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sz="2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chấn</a:t>
            </a:r>
            <a:r>
              <a:rPr lang="en-US" sz="2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kín</a:t>
            </a:r>
            <a:r>
              <a:rPr lang="en-US" sz="2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hở</a:t>
            </a:r>
            <a:r>
              <a:rPr lang="en-US" sz="2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bỏng</a:t>
            </a:r>
            <a:r>
              <a:rPr lang="en-US" sz="2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môi</a:t>
            </a:r>
            <a:r>
              <a:rPr lang="en-US" sz="2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tường</a:t>
            </a:r>
            <a:r>
              <a:rPr lang="en-US" sz="2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</a:t>
            </a:r>
            <a:r>
              <a:rPr lang="en-US" sz="2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hiểm</a:t>
            </a:r>
            <a:endParaRPr lang="en-US" sz="2200" i="1" dirty="0">
              <a:solidFill>
                <a:srgbClr val="FF0000"/>
              </a:solidFill>
              <a:latin typeface=".VnTime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1369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25365" y="381000"/>
            <a:ext cx="7732835" cy="12016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THÌ HAI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81000" y="1235318"/>
            <a:ext cx="8324850" cy="33938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4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 THỂ TRẠNG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>
              <a:buFont typeface="Arial" panose="020B0604020202020204" pitchFamily="34" charset="0"/>
              <a:buChar char="►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tròng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dị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►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►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tai,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mũi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lvl="1">
              <a:buFont typeface="Arial" panose="020B0604020202020204" pitchFamily="34" charset="0"/>
              <a:buChar char="►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vỡ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xoang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►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Tắc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nghẽn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thở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chảy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endParaRPr lang="en-US" sz="2200" dirty="0">
              <a:latin typeface=".VnTime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9519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25365" y="381000"/>
            <a:ext cx="7732835" cy="12016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THÌ HAI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81000" y="1235318"/>
            <a:ext cx="8324850" cy="33938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4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 TOÀN TRẠNG</a:t>
            </a:r>
          </a:p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cổ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cổ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buFont typeface="Arial" panose="020B0604020202020204" pitchFamily="34" charset="0"/>
              <a:buChar char="►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lúc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buFont typeface="Arial" panose="020B0604020202020204" pitchFamily="34" charset="0"/>
              <a:buChar char="►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CTCS</a:t>
            </a:r>
          </a:p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Ngực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>
              <a:lnSpc>
                <a:spcPct val="130000"/>
              </a:lnSpc>
              <a:buFont typeface="Arial" panose="020B0604020202020204" pitchFamily="34" charset="0"/>
              <a:buChar char="►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Vết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hở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mảng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sườn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buFont typeface="Arial" panose="020B0604020202020204" pitchFamily="34" charset="0"/>
              <a:buChar char="►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Tràn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tràn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phổi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chèn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</a:t>
            </a:r>
            <a:endParaRPr lang="en-US" sz="2200" dirty="0">
              <a:latin typeface=".VnTime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9244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25365" y="381000"/>
            <a:ext cx="7732835" cy="12016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THÌ HAI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81000" y="1235318"/>
            <a:ext cx="8324850" cy="33938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4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 TOÀN TRẠNG</a:t>
            </a:r>
          </a:p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Bụng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buFont typeface="Arial" panose="020B0604020202020204" pitchFamily="34" charset="0"/>
              <a:buChar char="►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cực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buFont typeface="Arial" panose="020B0604020202020204" pitchFamily="34" charset="0"/>
              <a:buChar char="►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rõ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thiệp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phẫu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buFont typeface="Arial" panose="020B0604020202020204" pitchFamily="34" charset="0"/>
              <a:buChar char="►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phức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xuyên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buFont typeface="Arial" panose="020B0604020202020204" pitchFamily="34" charset="0"/>
              <a:buChar char="►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lâm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sàng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chẩn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đoán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bụng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0055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25365" y="381000"/>
            <a:ext cx="7732835" cy="12016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THÌ HAI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81000" y="1235318"/>
            <a:ext cx="8324850" cy="33938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4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 TOÀN TRẠNG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Vùng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chậu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tầng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►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hậu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môn-trực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tràng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-TSM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►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niệu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►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biệt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phụ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nữ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thai</a:t>
            </a:r>
            <a:r>
              <a:rPr lang="en-US" sz="2200" dirty="0">
                <a:latin typeface=".VnTime" panose="020B7200000000000000" pitchFamily="34" charset="0"/>
              </a:rPr>
              <a:t>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3543409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25365" y="381000"/>
            <a:ext cx="7732835" cy="12016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THÌ HAI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81000" y="1235318"/>
            <a:ext cx="8324850" cy="33938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4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 TOÀN TRẠNG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xương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khớp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►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vết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hở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đụng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dập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►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cử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xương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gãy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►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biên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máu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►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xương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chậu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0474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25365" y="381000"/>
            <a:ext cx="7732835" cy="12016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 THÌ HAI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4800" y="1235318"/>
            <a:ext cx="8534400" cy="33938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4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 TOÀN TRẠNG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tri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►"/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Thang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Glasgow</a:t>
            </a:r>
          </a:p>
          <a:p>
            <a:pPr lvl="1">
              <a:buFont typeface="Arial" panose="020B0604020202020204" pitchFamily="34" charset="0"/>
              <a:buChar char="►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trú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  <a:defRPr/>
            </a:pPr>
            <a:r>
              <a:rPr lang="en-US" sz="24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ĐÁNH GIÁ LẠI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tục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dõi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tồn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Đảm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thở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thoáng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sức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hấp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5963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25365" y="361950"/>
            <a:ext cx="7732835" cy="6346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CHUYỂN ĐIỀU TRỊ</a:t>
            </a:r>
            <a:endParaRPr lang="en-US" sz="2800" dirty="0">
              <a:latin typeface=".VnTimeH" panose="020B7200000000000000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49165" y="1200150"/>
            <a:ext cx="7732835" cy="336061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Đảm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sức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càng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sớm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càng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đảm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Quá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hoãn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bổ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xung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1229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68215" y="381000"/>
            <a:ext cx="7789985" cy="5905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CÁC ĐIỂM CẦN LƯU Ý</a:t>
            </a:r>
            <a:endParaRPr lang="en-US" sz="2800" dirty="0">
              <a:latin typeface=".VnTimeH" panose="020B7200000000000000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92015" y="1276350"/>
            <a:ext cx="7789985" cy="418376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tránh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bỏ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sót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thăm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khám-điều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tai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nạn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ích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ban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thăm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chẩn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đoán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sức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ưu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4094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8" descr="Picture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7" name="Rectangle 9"/>
          <p:cNvSpPr>
            <a:spLocks noGrp="1" noChangeArrowheads="1"/>
          </p:cNvSpPr>
          <p:nvPr>
            <p:ph type="title"/>
          </p:nvPr>
        </p:nvSpPr>
        <p:spPr>
          <a:xfrm>
            <a:off x="1428750" y="3543300"/>
            <a:ext cx="6172200" cy="85725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Xin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ơn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158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1501</Words>
  <Application>Microsoft Office PowerPoint</Application>
  <PresentationFormat>On-screen Show (16:9)</PresentationFormat>
  <Paragraphs>251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.VnTime</vt:lpstr>
      <vt:lpstr>.VnTimeH</vt:lpstr>
      <vt:lpstr>Arial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Xin cảm ơn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TIÊU ĐỀ LỚN Ở ĐÂY</dc:title>
  <dc:creator>Windows User</dc:creator>
  <cp:lastModifiedBy>Windows User</cp:lastModifiedBy>
  <cp:revision>45</cp:revision>
  <dcterms:created xsi:type="dcterms:W3CDTF">2020-03-16T09:35:18Z</dcterms:created>
  <dcterms:modified xsi:type="dcterms:W3CDTF">2024-06-11T02:23:25Z</dcterms:modified>
</cp:coreProperties>
</file>