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8A87A34-81AB-432B-8DAE-1953F412C126}" type="datetimeFigureOut">
              <a:rPr lang="en-US" smtClean="0"/>
              <a:t>1/6/2023</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29970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05104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43940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75004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13669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86350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9219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1055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69320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52668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83272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438581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41041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093690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1/6/2023</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405855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48A87A34-81AB-432B-8DAE-1953F412C126}" type="datetimeFigureOut">
              <a:rPr lang="en-US" smtClean="0"/>
              <a:t>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634650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48A87A34-81AB-432B-8DAE-1953F412C126}" type="datetimeFigureOut">
              <a:rPr lang="en-US" smtClean="0"/>
              <a:t>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10945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8A87A34-81AB-432B-8DAE-1953F412C126}" type="datetimeFigureOut">
              <a:rPr lang="en-US" smtClean="0"/>
              <a:pPr/>
              <a:t>1/6/2023</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2573192"/>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31967" y="-222069"/>
            <a:ext cx="9828164" cy="2416629"/>
          </a:xfrm>
        </p:spPr>
        <p:txBody>
          <a:bodyPr>
            <a:normAutofit/>
          </a:bodyPr>
          <a:lstStyle/>
          <a:p>
            <a:pPr algn="ctr"/>
            <a:r>
              <a:rPr lang="vi-VN" sz="3000" b="1" dirty="0">
                <a:solidFill>
                  <a:schemeClr val="bg1"/>
                </a:solidFill>
                <a:effectLst/>
              </a:rPr>
              <a:t>HƯỚNG DẪN</a:t>
            </a:r>
            <a:r>
              <a:rPr lang="en-US" sz="3000" b="1" dirty="0">
                <a:solidFill>
                  <a:schemeClr val="bg1"/>
                </a:solidFill>
                <a:effectLst/>
              </a:rPr>
              <a:t/>
            </a:r>
            <a:br>
              <a:rPr lang="en-US" sz="3000" b="1" dirty="0">
                <a:solidFill>
                  <a:schemeClr val="bg1"/>
                </a:solidFill>
                <a:effectLst/>
              </a:rPr>
            </a:br>
            <a:r>
              <a:rPr lang="vi-VN" sz="3000" b="1" dirty="0">
                <a:solidFill>
                  <a:schemeClr val="bg1"/>
                </a:solidFill>
                <a:effectLst/>
              </a:rPr>
              <a:t>CHẨN ĐOÁN, ĐIỀU TRỊ, DỰ PHÒNG VÀ KIỂM SOÁT LÂY NHIỄM BỆNH DO VI RÚT ADENO Ở TRẺ EM</a:t>
            </a:r>
            <a:endParaRPr lang="en-US" sz="3000" b="1" dirty="0">
              <a:solidFill>
                <a:schemeClr val="bg1"/>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824173" y="5480050"/>
            <a:ext cx="8791575" cy="1377950"/>
          </a:xfrm>
        </p:spPr>
        <p:txBody>
          <a:bodyPr/>
          <a:lstStyle/>
          <a:p>
            <a:pPr algn="ctr"/>
            <a:r>
              <a:rPr lang="en-US" b="1" dirty="0" smtClean="0">
                <a:solidFill>
                  <a:schemeClr val="bg1"/>
                </a:solidFill>
                <a:latin typeface="Times New Roman" panose="02020603050405020304" pitchFamily="18" charset="0"/>
                <a:cs typeface="Times New Roman" panose="02020603050405020304" pitchFamily="18" charset="0"/>
              </a:rPr>
              <a:t>BSCKI- PGĐ: </a:t>
            </a:r>
            <a:r>
              <a:rPr lang="en-US" b="1" dirty="0" err="1" smtClean="0">
                <a:solidFill>
                  <a:schemeClr val="bg1"/>
                </a:solidFill>
                <a:latin typeface="Times New Roman" panose="02020603050405020304" pitchFamily="18" charset="0"/>
                <a:cs typeface="Times New Roman" panose="02020603050405020304" pitchFamily="18" charset="0"/>
              </a:rPr>
              <a:t>Nguyễn</a:t>
            </a:r>
            <a:r>
              <a:rPr lang="en-US" b="1" dirty="0" smtClean="0">
                <a:solidFill>
                  <a:schemeClr val="bg1"/>
                </a:solidFill>
                <a:latin typeface="Times New Roman" panose="02020603050405020304" pitchFamily="18" charset="0"/>
                <a:cs typeface="Times New Roman" panose="02020603050405020304" pitchFamily="18" charset="0"/>
              </a:rPr>
              <a:t> </a:t>
            </a:r>
            <a:r>
              <a:rPr lang="en-US" b="1" dirty="0" err="1" smtClean="0">
                <a:solidFill>
                  <a:schemeClr val="bg1"/>
                </a:solidFill>
                <a:latin typeface="Times New Roman" panose="02020603050405020304" pitchFamily="18" charset="0"/>
                <a:cs typeface="Times New Roman" panose="02020603050405020304" pitchFamily="18" charset="0"/>
              </a:rPr>
              <a:t>Thị</a:t>
            </a:r>
            <a:r>
              <a:rPr lang="en-US" b="1" dirty="0" smtClean="0">
                <a:solidFill>
                  <a:schemeClr val="bg1"/>
                </a:solidFill>
                <a:latin typeface="Times New Roman" panose="02020603050405020304" pitchFamily="18" charset="0"/>
                <a:cs typeface="Times New Roman" panose="02020603050405020304" pitchFamily="18" charset="0"/>
              </a:rPr>
              <a:t> </a:t>
            </a:r>
            <a:r>
              <a:rPr lang="en-US" b="1" dirty="0" err="1" smtClean="0">
                <a:solidFill>
                  <a:schemeClr val="bg1"/>
                </a:solidFill>
                <a:latin typeface="Times New Roman" panose="02020603050405020304" pitchFamily="18" charset="0"/>
                <a:cs typeface="Times New Roman" panose="02020603050405020304" pitchFamily="18" charset="0"/>
              </a:rPr>
              <a:t>hà</a:t>
            </a:r>
            <a:endParaRPr lang="en-US" b="1" dirty="0" smtClean="0">
              <a:solidFill>
                <a:schemeClr val="bg1"/>
              </a:solidFill>
              <a:latin typeface="Times New Roman" panose="02020603050405020304" pitchFamily="18" charset="0"/>
              <a:cs typeface="Times New Roman" panose="02020603050405020304" pitchFamily="18" charset="0"/>
            </a:endParaRPr>
          </a:p>
          <a:p>
            <a:pPr algn="ctr"/>
            <a:r>
              <a:rPr lang="en-US" b="1" dirty="0" err="1" smtClean="0">
                <a:solidFill>
                  <a:schemeClr val="bg1"/>
                </a:solidFill>
                <a:latin typeface="Times New Roman" panose="02020603050405020304" pitchFamily="18" charset="0"/>
                <a:cs typeface="Times New Roman" panose="02020603050405020304" pitchFamily="18" charset="0"/>
              </a:rPr>
              <a:t>Đơn</a:t>
            </a:r>
            <a:r>
              <a:rPr lang="en-US" b="1" dirty="0" smtClean="0">
                <a:solidFill>
                  <a:schemeClr val="bg1"/>
                </a:solidFill>
                <a:latin typeface="Times New Roman" panose="02020603050405020304" pitchFamily="18" charset="0"/>
                <a:cs typeface="Times New Roman" panose="02020603050405020304" pitchFamily="18" charset="0"/>
              </a:rPr>
              <a:t> </a:t>
            </a:r>
            <a:r>
              <a:rPr lang="en-US" b="1" dirty="0" err="1" smtClean="0">
                <a:solidFill>
                  <a:schemeClr val="bg1"/>
                </a:solidFill>
                <a:latin typeface="Times New Roman" panose="02020603050405020304" pitchFamily="18" charset="0"/>
                <a:cs typeface="Times New Roman" panose="02020603050405020304" pitchFamily="18" charset="0"/>
              </a:rPr>
              <a:t>vị</a:t>
            </a:r>
            <a:r>
              <a:rPr lang="en-US" b="1" dirty="0" smtClean="0">
                <a:solidFill>
                  <a:schemeClr val="bg1"/>
                </a:solidFill>
                <a:latin typeface="Times New Roman" panose="02020603050405020304" pitchFamily="18" charset="0"/>
                <a:cs typeface="Times New Roman" panose="02020603050405020304" pitchFamily="18" charset="0"/>
              </a:rPr>
              <a:t>: </a:t>
            </a:r>
            <a:r>
              <a:rPr lang="en-US" b="1" dirty="0" err="1" smtClean="0">
                <a:solidFill>
                  <a:schemeClr val="bg1"/>
                </a:solidFill>
                <a:latin typeface="Times New Roman" panose="02020603050405020304" pitchFamily="18" charset="0"/>
                <a:cs typeface="Times New Roman" panose="02020603050405020304" pitchFamily="18" charset="0"/>
              </a:rPr>
              <a:t>Bệnh</a:t>
            </a:r>
            <a:r>
              <a:rPr lang="en-US" b="1" dirty="0" smtClean="0">
                <a:solidFill>
                  <a:schemeClr val="bg1"/>
                </a:solidFill>
                <a:latin typeface="Times New Roman" panose="02020603050405020304" pitchFamily="18" charset="0"/>
                <a:cs typeface="Times New Roman" panose="02020603050405020304" pitchFamily="18" charset="0"/>
              </a:rPr>
              <a:t> </a:t>
            </a:r>
            <a:r>
              <a:rPr lang="en-US" b="1" dirty="0" err="1" smtClean="0">
                <a:solidFill>
                  <a:schemeClr val="bg1"/>
                </a:solidFill>
                <a:latin typeface="Times New Roman" panose="02020603050405020304" pitchFamily="18" charset="0"/>
                <a:cs typeface="Times New Roman" panose="02020603050405020304" pitchFamily="18" charset="0"/>
              </a:rPr>
              <a:t>viện</a:t>
            </a:r>
            <a:r>
              <a:rPr lang="en-US" b="1" dirty="0" smtClean="0">
                <a:solidFill>
                  <a:schemeClr val="bg1"/>
                </a:solidFill>
                <a:latin typeface="Times New Roman" panose="02020603050405020304" pitchFamily="18" charset="0"/>
                <a:cs typeface="Times New Roman" panose="02020603050405020304" pitchFamily="18" charset="0"/>
              </a:rPr>
              <a:t> </a:t>
            </a:r>
            <a:r>
              <a:rPr lang="en-US" b="1" dirty="0" err="1" smtClean="0">
                <a:solidFill>
                  <a:schemeClr val="bg1"/>
                </a:solidFill>
                <a:latin typeface="Times New Roman" panose="02020603050405020304" pitchFamily="18" charset="0"/>
                <a:cs typeface="Times New Roman" panose="02020603050405020304" pitchFamily="18" charset="0"/>
              </a:rPr>
              <a:t>đa</a:t>
            </a:r>
            <a:r>
              <a:rPr lang="en-US" b="1" dirty="0" smtClean="0">
                <a:solidFill>
                  <a:schemeClr val="bg1"/>
                </a:solidFill>
                <a:latin typeface="Times New Roman" panose="02020603050405020304" pitchFamily="18" charset="0"/>
                <a:cs typeface="Times New Roman" panose="02020603050405020304" pitchFamily="18" charset="0"/>
              </a:rPr>
              <a:t> </a:t>
            </a:r>
            <a:r>
              <a:rPr lang="en-US" b="1" dirty="0" err="1" smtClean="0">
                <a:solidFill>
                  <a:schemeClr val="bg1"/>
                </a:solidFill>
                <a:latin typeface="Times New Roman" panose="02020603050405020304" pitchFamily="18" charset="0"/>
                <a:cs typeface="Times New Roman" panose="02020603050405020304" pitchFamily="18" charset="0"/>
              </a:rPr>
              <a:t>khoa</a:t>
            </a:r>
            <a:r>
              <a:rPr lang="en-US" b="1" dirty="0" smtClean="0">
                <a:solidFill>
                  <a:schemeClr val="bg1"/>
                </a:solidFill>
                <a:latin typeface="Times New Roman" panose="02020603050405020304" pitchFamily="18" charset="0"/>
                <a:cs typeface="Times New Roman" panose="02020603050405020304" pitchFamily="18" charset="0"/>
              </a:rPr>
              <a:t> </a:t>
            </a:r>
            <a:r>
              <a:rPr lang="en-US" b="1" dirty="0" err="1" smtClean="0">
                <a:solidFill>
                  <a:schemeClr val="bg1"/>
                </a:solidFill>
                <a:latin typeface="Times New Roman" panose="02020603050405020304" pitchFamily="18" charset="0"/>
                <a:cs typeface="Times New Roman" panose="02020603050405020304" pitchFamily="18" charset="0"/>
              </a:rPr>
              <a:t>huyện</a:t>
            </a:r>
            <a:r>
              <a:rPr lang="en-US" b="1" dirty="0" smtClean="0">
                <a:solidFill>
                  <a:schemeClr val="bg1"/>
                </a:solidFill>
                <a:latin typeface="Times New Roman" panose="02020603050405020304" pitchFamily="18" charset="0"/>
                <a:cs typeface="Times New Roman" panose="02020603050405020304" pitchFamily="18" charset="0"/>
              </a:rPr>
              <a:t> </a:t>
            </a:r>
            <a:r>
              <a:rPr lang="en-US" b="1" dirty="0" err="1" smtClean="0">
                <a:solidFill>
                  <a:schemeClr val="bg1"/>
                </a:solidFill>
                <a:latin typeface="Times New Roman" panose="02020603050405020304" pitchFamily="18" charset="0"/>
                <a:cs typeface="Times New Roman" panose="02020603050405020304" pitchFamily="18" charset="0"/>
              </a:rPr>
              <a:t>hà</a:t>
            </a:r>
            <a:r>
              <a:rPr lang="en-US" b="1" dirty="0" smtClean="0">
                <a:solidFill>
                  <a:schemeClr val="bg1"/>
                </a:solidFill>
                <a:latin typeface="Times New Roman" panose="02020603050405020304" pitchFamily="18" charset="0"/>
                <a:cs typeface="Times New Roman" panose="02020603050405020304" pitchFamily="18" charset="0"/>
              </a:rPr>
              <a:t> </a:t>
            </a:r>
            <a:r>
              <a:rPr lang="en-US" b="1" dirty="0" err="1" smtClean="0">
                <a:solidFill>
                  <a:schemeClr val="bg1"/>
                </a:solidFill>
                <a:latin typeface="Times New Roman" panose="02020603050405020304" pitchFamily="18" charset="0"/>
                <a:cs typeface="Times New Roman" panose="02020603050405020304" pitchFamily="18" charset="0"/>
              </a:rPr>
              <a:t>trung</a:t>
            </a:r>
            <a:endParaRPr lang="en-US" b="1" dirty="0">
              <a:solidFill>
                <a:schemeClr val="bg1"/>
              </a:solidFill>
              <a:latin typeface="Times New Roman" panose="02020603050405020304" pitchFamily="18" charset="0"/>
              <a:cs typeface="Times New Roman" panose="02020603050405020304" pitchFamily="18" charset="0"/>
            </a:endParaRPr>
          </a:p>
        </p:txBody>
      </p:sp>
      <p:pic>
        <p:nvPicPr>
          <p:cNvPr id="1026" name="Picture 2" descr="Adenovirus gây ra bệnh gì? Là nguyên nhân gây viêm gan bí ẩ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0544" y="1747475"/>
            <a:ext cx="8067675" cy="358879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47197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solidFill>
                  <a:schemeClr val="bg1"/>
                </a:solidFill>
                <a:effectLst/>
              </a:rPr>
              <a:t>I. ĐẠI CƯƠNG VỀ VI RÚT </a:t>
            </a:r>
            <a:r>
              <a:rPr lang="vi-VN" sz="2400" b="1" dirty="0" smtClean="0">
                <a:solidFill>
                  <a:schemeClr val="bg1"/>
                </a:solidFill>
                <a:effectLst/>
              </a:rPr>
              <a:t>ADENO</a:t>
            </a:r>
            <a:endParaRPr lang="en-US" sz="2400" dirty="0">
              <a:solidFill>
                <a:schemeClr val="bg1"/>
              </a:solidFill>
            </a:endParaRPr>
          </a:p>
        </p:txBody>
      </p:sp>
      <p:sp>
        <p:nvSpPr>
          <p:cNvPr id="4" name="Rectangle 3"/>
          <p:cNvSpPr/>
          <p:nvPr/>
        </p:nvSpPr>
        <p:spPr>
          <a:xfrm>
            <a:off x="1309051" y="2236316"/>
            <a:ext cx="8448902"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285750" indent="-285750">
              <a:buFont typeface="Wingdings" panose="05000000000000000000" pitchFamily="2" charset="2"/>
              <a:buChar char="v"/>
            </a:pPr>
            <a:r>
              <a:rPr lang="vi-VN" dirty="0">
                <a:solidFill>
                  <a:schemeClr val="tx1"/>
                </a:solidFill>
                <a:latin typeface="Times New Roman" panose="02020603050405020304" pitchFamily="18" charset="0"/>
                <a:ea typeface="Arial Unicode MS"/>
              </a:rPr>
              <a:t>Vi rút adeno là vi rút có cấu trúc DNA sợi kép, không có vỏ, kháng cồn</a:t>
            </a:r>
            <a:r>
              <a:rPr lang="en-US" dirty="0">
                <a:solidFill>
                  <a:schemeClr val="tx1"/>
                </a:solidFill>
                <a:latin typeface="Times New Roman" panose="02020603050405020304" pitchFamily="18" charset="0"/>
                <a:ea typeface="Arial Unicode MS"/>
              </a:rPr>
              <a:t>,</a:t>
            </a:r>
            <a:r>
              <a:rPr lang="vi-VN" dirty="0">
                <a:solidFill>
                  <a:schemeClr val="tx1"/>
                </a:solidFill>
                <a:latin typeface="Times New Roman" panose="02020603050405020304" pitchFamily="18" charset="0"/>
                <a:ea typeface="Arial Unicode MS"/>
              </a:rPr>
              <a:t> kháng ether. </a:t>
            </a:r>
            <a:endParaRPr lang="en-US" dirty="0">
              <a:solidFill>
                <a:schemeClr val="tx1"/>
              </a:solidFill>
            </a:endParaRPr>
          </a:p>
        </p:txBody>
      </p:sp>
      <p:sp>
        <p:nvSpPr>
          <p:cNvPr id="5" name="Rectangle 4"/>
          <p:cNvSpPr/>
          <p:nvPr/>
        </p:nvSpPr>
        <p:spPr>
          <a:xfrm>
            <a:off x="1309051" y="2789184"/>
            <a:ext cx="9480868"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285750" indent="-285750">
              <a:buFont typeface="Wingdings" panose="05000000000000000000" pitchFamily="2" charset="2"/>
              <a:buChar char="v"/>
            </a:pPr>
            <a:r>
              <a:rPr lang="vi-VN" dirty="0">
                <a:solidFill>
                  <a:srgbClr val="000000"/>
                </a:solidFill>
                <a:latin typeface="Times New Roman" panose="02020603050405020304" pitchFamily="18" charset="0"/>
                <a:ea typeface="Arial Unicode MS"/>
              </a:rPr>
              <a:t>Vi rút adeno gây bệnh ở người (</a:t>
            </a:r>
            <a:r>
              <a:rPr lang="vi-VN" i="1" dirty="0">
                <a:solidFill>
                  <a:srgbClr val="000000"/>
                </a:solidFill>
                <a:latin typeface="Times New Roman" panose="02020603050405020304" pitchFamily="18" charset="0"/>
                <a:ea typeface="Arial Unicode MS"/>
              </a:rPr>
              <a:t>human adenovirus</a:t>
            </a:r>
            <a:r>
              <a:rPr lang="vi-VN" dirty="0">
                <a:solidFill>
                  <a:srgbClr val="000000"/>
                </a:solidFill>
                <a:latin typeface="Times New Roman" panose="02020603050405020304" pitchFamily="18" charset="0"/>
                <a:ea typeface="Arial Unicode MS"/>
              </a:rPr>
              <a:t> - HadV) có 7 nhóm (A-G) và hơn 50 subtype. </a:t>
            </a:r>
            <a:endParaRPr lang="en-US" dirty="0"/>
          </a:p>
        </p:txBody>
      </p:sp>
      <p:sp>
        <p:nvSpPr>
          <p:cNvPr id="6" name="Rectangle 5"/>
          <p:cNvSpPr/>
          <p:nvPr/>
        </p:nvSpPr>
        <p:spPr>
          <a:xfrm>
            <a:off x="1309051" y="3342052"/>
            <a:ext cx="10264639"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285750" indent="-285750" algn="just">
              <a:spcAft>
                <a:spcPts val="600"/>
              </a:spcAft>
              <a:buFont typeface="Wingdings" panose="05000000000000000000" pitchFamily="2" charset="2"/>
              <a:buChar char="v"/>
            </a:pPr>
            <a:r>
              <a:rPr lang="vi-VN" dirty="0">
                <a:solidFill>
                  <a:srgbClr val="000000"/>
                </a:solidFill>
                <a:latin typeface="Times New Roman" panose="02020603050405020304" pitchFamily="18" charset="0"/>
                <a:ea typeface="Arial Unicode MS"/>
                <a:cs typeface="Arial Unicode MS"/>
              </a:rPr>
              <a:t> Vi rút adeno gây bệnh ở người gây bệnh thường nhẹ, tự giới hạn, trừ một số trường hợp diễn biến nặng khi có bệnh kèm theo như suy giảm miễn dịch, bệnh phổi mạn, bệnh tim bẩm sinh, ung thư, ghép tạng...</a:t>
            </a:r>
            <a:endParaRPr lang="en-US" dirty="0">
              <a:solidFill>
                <a:srgbClr val="000000"/>
              </a:solidFill>
              <a:latin typeface="Arial" panose="020B0604020202020204" pitchFamily="34" charset="0"/>
              <a:ea typeface="Arial Unicode MS"/>
              <a:cs typeface="Arial Unicode MS"/>
            </a:endParaRPr>
          </a:p>
        </p:txBody>
      </p:sp>
      <p:sp>
        <p:nvSpPr>
          <p:cNvPr id="7" name="Rectangle 6"/>
          <p:cNvSpPr/>
          <p:nvPr/>
        </p:nvSpPr>
        <p:spPr>
          <a:xfrm>
            <a:off x="1309051" y="4472537"/>
            <a:ext cx="4451668" cy="1477328"/>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285750" indent="-285750">
              <a:buFont typeface="Wingdings" panose="05000000000000000000" pitchFamily="2" charset="2"/>
              <a:buChar char="Ø"/>
            </a:pPr>
            <a:r>
              <a:rPr lang="vi-VN" dirty="0">
                <a:solidFill>
                  <a:srgbClr val="000000"/>
                </a:solidFill>
                <a:latin typeface="Times New Roman" panose="02020603050405020304" pitchFamily="18" charset="0"/>
                <a:ea typeface="Arial Unicode MS"/>
              </a:rPr>
              <a:t>Vi rút adeno gây bệnh ở người (HadV) lây truyền trực tiếp từ người sang người qua đường hô h</a:t>
            </a:r>
            <a:r>
              <a:rPr lang="en-US" dirty="0">
                <a:solidFill>
                  <a:srgbClr val="000000"/>
                </a:solidFill>
                <a:latin typeface="Times New Roman" panose="02020603050405020304" pitchFamily="18" charset="0"/>
                <a:ea typeface="Arial Unicode MS"/>
              </a:rPr>
              <a:t>ấ</a:t>
            </a:r>
            <a:r>
              <a:rPr lang="vi-VN" dirty="0">
                <a:solidFill>
                  <a:srgbClr val="000000"/>
                </a:solidFill>
                <a:latin typeface="Times New Roman" panose="02020603050405020304" pitchFamily="18" charset="0"/>
                <a:ea typeface="Arial Unicode MS"/>
              </a:rPr>
              <a:t>p trong phạm vi g</a:t>
            </a:r>
            <a:r>
              <a:rPr lang="en-US" dirty="0">
                <a:solidFill>
                  <a:srgbClr val="000000"/>
                </a:solidFill>
                <a:latin typeface="Times New Roman" panose="02020603050405020304" pitchFamily="18" charset="0"/>
                <a:ea typeface="Arial Unicode MS"/>
              </a:rPr>
              <a:t>ầ</a:t>
            </a:r>
            <a:r>
              <a:rPr lang="vi-VN" dirty="0">
                <a:solidFill>
                  <a:srgbClr val="000000"/>
                </a:solidFill>
                <a:latin typeface="Times New Roman" panose="02020603050405020304" pitchFamily="18" charset="0"/>
                <a:ea typeface="Arial Unicode MS"/>
              </a:rPr>
              <a:t>n, hoặc gián tiếp qua tiếp xúc với dịch cơ thể có chứa vi rút. </a:t>
            </a:r>
            <a:endParaRPr lang="en-US" dirty="0"/>
          </a:p>
        </p:txBody>
      </p:sp>
      <p:pic>
        <p:nvPicPr>
          <p:cNvPr id="1026" name="Picture 2" descr="Hà Nội: Toàn bộ 30 quận, huyện, thị xã ghi nhận ca nhiễm virus Adeno |  VTV.V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5750" y="4248306"/>
            <a:ext cx="3487781" cy="23856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1135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solidFill>
                  <a:schemeClr val="bg1"/>
                </a:solidFill>
                <a:effectLst/>
              </a:rPr>
              <a:t>I. ĐẠI CƯƠNG VỀ VI RÚT </a:t>
            </a:r>
            <a:r>
              <a:rPr lang="vi-VN" sz="2400" b="1" dirty="0" smtClean="0">
                <a:solidFill>
                  <a:schemeClr val="bg1"/>
                </a:solidFill>
                <a:effectLst/>
              </a:rPr>
              <a:t>ADENO</a:t>
            </a:r>
            <a:endParaRPr lang="en-US" sz="2400" dirty="0">
              <a:solidFill>
                <a:schemeClr val="bg1"/>
              </a:solidFill>
            </a:endParaRPr>
          </a:p>
        </p:txBody>
      </p:sp>
      <p:sp>
        <p:nvSpPr>
          <p:cNvPr id="3" name="Rectangle 2"/>
          <p:cNvSpPr/>
          <p:nvPr/>
        </p:nvSpPr>
        <p:spPr>
          <a:xfrm>
            <a:off x="1310639" y="2601574"/>
            <a:ext cx="9583783"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285750" indent="-285750">
              <a:buFont typeface="Wingdings" panose="05000000000000000000" pitchFamily="2" charset="2"/>
              <a:buChar char="v"/>
            </a:pPr>
            <a:r>
              <a:rPr lang="vi-VN" dirty="0">
                <a:solidFill>
                  <a:srgbClr val="000000"/>
                </a:solidFill>
                <a:latin typeface="Times New Roman" panose="02020603050405020304" pitchFamily="18" charset="0"/>
                <a:ea typeface="Arial Unicode MS"/>
              </a:rPr>
              <a:t>Nguy cơ lây nhiễm giống như một số vi rút cảm lạnh thông </a:t>
            </a:r>
            <a:r>
              <a:rPr lang="vi-VN" dirty="0" smtClean="0">
                <a:solidFill>
                  <a:srgbClr val="000000"/>
                </a:solidFill>
                <a:latin typeface="Times New Roman" panose="02020603050405020304" pitchFamily="18" charset="0"/>
                <a:ea typeface="Arial Unicode MS"/>
              </a:rPr>
              <a:t>thường</a:t>
            </a:r>
            <a:r>
              <a:rPr lang="en-US" dirty="0" smtClean="0">
                <a:solidFill>
                  <a:srgbClr val="000000"/>
                </a:solidFill>
                <a:latin typeface="Times New Roman" panose="02020603050405020304" pitchFamily="18" charset="0"/>
                <a:ea typeface="Arial Unicode MS"/>
              </a:rPr>
              <a:t>, </a:t>
            </a:r>
            <a:r>
              <a:rPr lang="vi-VN" dirty="0" smtClean="0">
                <a:solidFill>
                  <a:srgbClr val="000000"/>
                </a:solidFill>
                <a:latin typeface="Times New Roman" panose="02020603050405020304" pitchFamily="18" charset="0"/>
                <a:ea typeface="Arial Unicode MS"/>
              </a:rPr>
              <a:t>nhưng </a:t>
            </a:r>
            <a:r>
              <a:rPr lang="vi-VN" dirty="0">
                <a:solidFill>
                  <a:srgbClr val="000000"/>
                </a:solidFill>
                <a:latin typeface="Times New Roman" panose="02020603050405020304" pitchFamily="18" charset="0"/>
                <a:ea typeface="Arial Unicode MS"/>
              </a:rPr>
              <a:t>thấp hơn vi rút hợp bào hô h</a:t>
            </a:r>
            <a:r>
              <a:rPr lang="en-US" dirty="0">
                <a:solidFill>
                  <a:srgbClr val="000000"/>
                </a:solidFill>
                <a:latin typeface="Times New Roman" panose="02020603050405020304" pitchFamily="18" charset="0"/>
                <a:ea typeface="Arial Unicode MS"/>
              </a:rPr>
              <a:t>ấ</a:t>
            </a:r>
            <a:r>
              <a:rPr lang="vi-VN" dirty="0">
                <a:solidFill>
                  <a:srgbClr val="000000"/>
                </a:solidFill>
                <a:latin typeface="Times New Roman" panose="02020603050405020304" pitchFamily="18" charset="0"/>
                <a:ea typeface="Arial Unicode MS"/>
              </a:rPr>
              <a:t>p (RSV), cúm mùa, SARS-CoV-2.</a:t>
            </a:r>
            <a:endParaRPr lang="en-US" dirty="0"/>
          </a:p>
        </p:txBody>
      </p:sp>
      <p:sp>
        <p:nvSpPr>
          <p:cNvPr id="8" name="Rectangle 7"/>
          <p:cNvSpPr/>
          <p:nvPr/>
        </p:nvSpPr>
        <p:spPr>
          <a:xfrm>
            <a:off x="1310638" y="3479979"/>
            <a:ext cx="9583783" cy="9233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285750" indent="-285750">
              <a:buFont typeface="Wingdings" panose="05000000000000000000" pitchFamily="2" charset="2"/>
              <a:buChar char="v"/>
            </a:pPr>
            <a:r>
              <a:rPr lang="vi-VN" dirty="0">
                <a:solidFill>
                  <a:srgbClr val="000000"/>
                </a:solidFill>
                <a:latin typeface="Times New Roman" panose="02020603050405020304" pitchFamily="18" charset="0"/>
                <a:ea typeface="Arial Unicode MS"/>
              </a:rPr>
              <a:t>Vi rút adeno thường gây dịch ở nơi có điều kiện sống kém, đông đúc, có thể do nhiễm trùng bệnh viện qua bàn tay người chăm sóc, dụng cụ thăm khám - chăm sóc, đặc biệt ở khoa hồi sức, sơ sinh, đơn vị ghép tạng.</a:t>
            </a:r>
            <a:endParaRPr lang="en-US" dirty="0"/>
          </a:p>
        </p:txBody>
      </p:sp>
      <p:sp>
        <p:nvSpPr>
          <p:cNvPr id="9" name="Rectangle 8"/>
          <p:cNvSpPr/>
          <p:nvPr/>
        </p:nvSpPr>
        <p:spPr>
          <a:xfrm>
            <a:off x="1310637" y="4635383"/>
            <a:ext cx="9583783"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285750" indent="-285750">
              <a:buFont typeface="Wingdings" panose="05000000000000000000" pitchFamily="2" charset="2"/>
              <a:buChar char="v"/>
            </a:pPr>
            <a:r>
              <a:rPr lang="vi-VN" dirty="0">
                <a:solidFill>
                  <a:srgbClr val="000000"/>
                </a:solidFill>
                <a:latin typeface="Times New Roman" panose="02020603050405020304" pitchFamily="18" charset="0"/>
                <a:ea typeface="Arial Unicode MS"/>
              </a:rPr>
              <a:t>Bệnh bắt đầu lây truyền vào cuối thời kỳ ủ bệnh và kéo dài đến 14 ngày sau khi phát bệnh hoặc có thể lâu hơn. </a:t>
            </a:r>
            <a:endParaRPr lang="en-US" dirty="0"/>
          </a:p>
        </p:txBody>
      </p:sp>
      <p:sp>
        <p:nvSpPr>
          <p:cNvPr id="10" name="Rectangle 9"/>
          <p:cNvSpPr/>
          <p:nvPr/>
        </p:nvSpPr>
        <p:spPr>
          <a:xfrm>
            <a:off x="1310636" y="5524565"/>
            <a:ext cx="9583783"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285750" indent="-285750">
              <a:buFont typeface="Wingdings" panose="05000000000000000000" pitchFamily="2" charset="2"/>
              <a:buChar char="v"/>
            </a:pPr>
            <a:r>
              <a:rPr lang="vi-VN" dirty="0">
                <a:solidFill>
                  <a:srgbClr val="000000"/>
                </a:solidFill>
                <a:latin typeface="Times New Roman" panose="02020603050405020304" pitchFamily="18" charset="0"/>
                <a:ea typeface="Arial Unicode MS"/>
              </a:rPr>
              <a:t>Thời gian ủ bệnh của nhiễm vi rút adeno khoảng từ 2 - 12 ngày, trung bình là 8 ngày, nhưng cũng có thể dài hơn 12 ngày. </a:t>
            </a:r>
            <a:endParaRPr lang="en-US" dirty="0"/>
          </a:p>
        </p:txBody>
      </p:sp>
    </p:spTree>
    <p:extLst>
      <p:ext uri="{BB962C8B-B14F-4D97-AF65-F5344CB8AC3E}">
        <p14:creationId xmlns:p14="http://schemas.microsoft.com/office/powerpoint/2010/main" val="3704997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solidFill>
                  <a:schemeClr val="bg1"/>
                </a:solidFill>
                <a:effectLst/>
              </a:rPr>
              <a:t>II. LÂM SÀNG NHIỄM VI RÚT ADENO</a:t>
            </a:r>
            <a:endParaRPr lang="en-US" sz="2400" dirty="0">
              <a:solidFill>
                <a:schemeClr val="bg1"/>
              </a:solidFill>
              <a:effectLst/>
            </a:endParaRPr>
          </a:p>
        </p:txBody>
      </p:sp>
      <p:sp>
        <p:nvSpPr>
          <p:cNvPr id="4" name="Rectangle 3"/>
          <p:cNvSpPr/>
          <p:nvPr/>
        </p:nvSpPr>
        <p:spPr>
          <a:xfrm>
            <a:off x="768360" y="2224144"/>
            <a:ext cx="3186642" cy="369332"/>
          </a:xfrm>
          <a:prstGeom prst="rect">
            <a:avLst/>
          </a:prstGeom>
        </p:spPr>
        <p:txBody>
          <a:bodyPr wrap="none">
            <a:spAutoFit/>
          </a:bodyPr>
          <a:lstStyle/>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2.1. Triệu chứng lâm sàng</a:t>
            </a:r>
            <a:endParaRPr lang="en-US" dirty="0">
              <a:solidFill>
                <a:srgbClr val="000000"/>
              </a:solidFill>
              <a:latin typeface="Arial" panose="020B0604020202020204" pitchFamily="34" charset="0"/>
              <a:ea typeface="Arial Unicode MS"/>
              <a:cs typeface="Arial Unicode MS"/>
            </a:endParaRPr>
          </a:p>
        </p:txBody>
      </p:sp>
      <p:sp>
        <p:nvSpPr>
          <p:cNvPr id="5" name="Rectangle 4"/>
          <p:cNvSpPr/>
          <p:nvPr/>
        </p:nvSpPr>
        <p:spPr>
          <a:xfrm>
            <a:off x="1599681" y="2593476"/>
            <a:ext cx="8316686" cy="646331"/>
          </a:xfrm>
          <a:prstGeom prst="rect">
            <a:avLst/>
          </a:prstGeom>
        </p:spPr>
        <p:txBody>
          <a:bodyPr wrap="square">
            <a:spAutoFit/>
          </a:bodyPr>
          <a:lstStyle/>
          <a:p>
            <a:pPr marL="285750" indent="-285750">
              <a:buFont typeface="Wingdings" panose="05000000000000000000" pitchFamily="2" charset="2"/>
              <a:buChar char="Ø"/>
            </a:pPr>
            <a:r>
              <a:rPr lang="vi-VN" dirty="0">
                <a:solidFill>
                  <a:srgbClr val="000000"/>
                </a:solidFill>
                <a:latin typeface="Times New Roman" panose="02020603050405020304" pitchFamily="18" charset="0"/>
                <a:ea typeface="Arial Unicode MS"/>
              </a:rPr>
              <a:t>Triệu chứng lâm sàng của nhiễm vi rút adeno gâ</a:t>
            </a:r>
            <a:r>
              <a:rPr lang="en-US" dirty="0">
                <a:solidFill>
                  <a:srgbClr val="000000"/>
                </a:solidFill>
                <a:latin typeface="Times New Roman" panose="02020603050405020304" pitchFamily="18" charset="0"/>
                <a:ea typeface="Arial Unicode MS"/>
              </a:rPr>
              <a:t>y</a:t>
            </a:r>
            <a:r>
              <a:rPr lang="vi-VN" dirty="0">
                <a:solidFill>
                  <a:srgbClr val="000000"/>
                </a:solidFill>
                <a:latin typeface="Times New Roman" panose="02020603050405020304" pitchFamily="18" charset="0"/>
                <a:ea typeface="Arial Unicode MS"/>
              </a:rPr>
              <a:t> bệnh ở người (HAdV) rất đa dạng</a:t>
            </a:r>
            <a:r>
              <a:rPr lang="vi-VN" dirty="0" smtClean="0">
                <a:solidFill>
                  <a:srgbClr val="000000"/>
                </a:solidFill>
                <a:latin typeface="Times New Roman" panose="02020603050405020304" pitchFamily="18" charset="0"/>
                <a:ea typeface="Arial Unicode MS"/>
              </a:rPr>
              <a:t>,</a:t>
            </a:r>
            <a:r>
              <a:rPr lang="en-US" dirty="0" smtClean="0">
                <a:solidFill>
                  <a:srgbClr val="000000"/>
                </a:solidFill>
                <a:latin typeface="Times New Roman" panose="02020603050405020304" pitchFamily="18" charset="0"/>
                <a:ea typeface="Arial Unicode MS"/>
              </a:rPr>
              <a:t> </a:t>
            </a:r>
            <a:r>
              <a:rPr lang="en-US" dirty="0" err="1" smtClean="0">
                <a:solidFill>
                  <a:srgbClr val="000000"/>
                </a:solidFill>
                <a:latin typeface="Times New Roman" panose="02020603050405020304" pitchFamily="18" charset="0"/>
                <a:ea typeface="Arial Unicode MS"/>
              </a:rPr>
              <a:t>chủ</a:t>
            </a:r>
            <a:r>
              <a:rPr lang="en-US" dirty="0" smtClean="0">
                <a:solidFill>
                  <a:srgbClr val="000000"/>
                </a:solidFill>
                <a:latin typeface="Times New Roman" panose="02020603050405020304" pitchFamily="18" charset="0"/>
                <a:ea typeface="Arial Unicode MS"/>
              </a:rPr>
              <a:t> </a:t>
            </a:r>
            <a:r>
              <a:rPr lang="en-US" dirty="0" err="1" smtClean="0">
                <a:solidFill>
                  <a:srgbClr val="000000"/>
                </a:solidFill>
                <a:latin typeface="Times New Roman" panose="02020603050405020304" pitchFamily="18" charset="0"/>
                <a:ea typeface="Arial Unicode MS"/>
              </a:rPr>
              <a:t>yếu</a:t>
            </a:r>
            <a:r>
              <a:rPr lang="en-US" dirty="0" smtClean="0">
                <a:solidFill>
                  <a:srgbClr val="000000"/>
                </a:solidFill>
                <a:latin typeface="Times New Roman" panose="02020603050405020304" pitchFamily="18" charset="0"/>
                <a:ea typeface="Arial Unicode MS"/>
              </a:rPr>
              <a:t> </a:t>
            </a:r>
            <a:r>
              <a:rPr lang="en-US" dirty="0" err="1" smtClean="0">
                <a:solidFill>
                  <a:srgbClr val="000000"/>
                </a:solidFill>
                <a:latin typeface="Times New Roman" panose="02020603050405020304" pitchFamily="18" charset="0"/>
                <a:ea typeface="Arial Unicode MS"/>
              </a:rPr>
              <a:t>là</a:t>
            </a:r>
            <a:r>
              <a:rPr lang="en-US" dirty="0" smtClean="0">
                <a:solidFill>
                  <a:srgbClr val="000000"/>
                </a:solidFill>
                <a:latin typeface="Times New Roman" panose="02020603050405020304" pitchFamily="18" charset="0"/>
                <a:ea typeface="Arial Unicode MS"/>
              </a:rPr>
              <a:t> </a:t>
            </a:r>
            <a:r>
              <a:rPr lang="en-US" dirty="0" err="1" smtClean="0">
                <a:solidFill>
                  <a:srgbClr val="000000"/>
                </a:solidFill>
                <a:latin typeface="Times New Roman" panose="02020603050405020304" pitchFamily="18" charset="0"/>
                <a:ea typeface="Arial Unicode MS"/>
              </a:rPr>
              <a:t>các</a:t>
            </a:r>
            <a:r>
              <a:rPr lang="en-US" dirty="0" smtClean="0">
                <a:solidFill>
                  <a:srgbClr val="000000"/>
                </a:solidFill>
                <a:latin typeface="Times New Roman" panose="02020603050405020304" pitchFamily="18" charset="0"/>
                <a:ea typeface="Arial Unicode MS"/>
              </a:rPr>
              <a:t> </a:t>
            </a:r>
            <a:r>
              <a:rPr lang="en-US" dirty="0" err="1" smtClean="0">
                <a:solidFill>
                  <a:srgbClr val="000000"/>
                </a:solidFill>
                <a:latin typeface="Times New Roman" panose="02020603050405020304" pitchFamily="18" charset="0"/>
                <a:ea typeface="Arial Unicode MS"/>
              </a:rPr>
              <a:t>triệu</a:t>
            </a:r>
            <a:r>
              <a:rPr lang="en-US" dirty="0" smtClean="0">
                <a:solidFill>
                  <a:srgbClr val="000000"/>
                </a:solidFill>
                <a:latin typeface="Times New Roman" panose="02020603050405020304" pitchFamily="18" charset="0"/>
                <a:ea typeface="Arial Unicode MS"/>
              </a:rPr>
              <a:t> </a:t>
            </a:r>
            <a:r>
              <a:rPr lang="en-US" dirty="0" err="1" smtClean="0">
                <a:solidFill>
                  <a:srgbClr val="000000"/>
                </a:solidFill>
                <a:latin typeface="Times New Roman" panose="02020603050405020304" pitchFamily="18" charset="0"/>
                <a:ea typeface="Arial Unicode MS"/>
              </a:rPr>
              <a:t>chứng</a:t>
            </a:r>
            <a:r>
              <a:rPr lang="en-US" dirty="0" smtClean="0">
                <a:solidFill>
                  <a:srgbClr val="000000"/>
                </a:solidFill>
                <a:latin typeface="Times New Roman" panose="02020603050405020304" pitchFamily="18" charset="0"/>
                <a:ea typeface="Arial Unicode MS"/>
              </a:rPr>
              <a:t>: </a:t>
            </a:r>
            <a:r>
              <a:rPr lang="vi-VN" dirty="0" smtClean="0">
                <a:solidFill>
                  <a:srgbClr val="000000"/>
                </a:solidFill>
                <a:latin typeface="Times New Roman" panose="02020603050405020304" pitchFamily="18" charset="0"/>
                <a:ea typeface="Arial Unicode MS"/>
              </a:rPr>
              <a:t> </a:t>
            </a:r>
            <a:endParaRPr lang="en-US" dirty="0"/>
          </a:p>
        </p:txBody>
      </p:sp>
      <p:pic>
        <p:nvPicPr>
          <p:cNvPr id="2050" name="Picture 2" descr="Phân biệt dấu hiệu mắc Adenovirus với bệnh cảm cúm, hô hấp thông thường |  Medlate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002" y="3978471"/>
            <a:ext cx="3924450" cy="217857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5635739" y="3424473"/>
            <a:ext cx="562975" cy="369332"/>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r>
              <a:rPr lang="en-US" b="1" dirty="0" smtClean="0">
                <a:solidFill>
                  <a:srgbClr val="000000"/>
                </a:solidFill>
                <a:latin typeface="Times New Roman" panose="02020603050405020304" pitchFamily="18" charset="0"/>
                <a:ea typeface="Arial Unicode MS"/>
              </a:rPr>
              <a:t> </a:t>
            </a:r>
            <a:r>
              <a:rPr lang="en-US" b="1" dirty="0" err="1" smtClean="0">
                <a:solidFill>
                  <a:srgbClr val="000000"/>
                </a:solidFill>
                <a:latin typeface="Times New Roman" panose="02020603050405020304" pitchFamily="18" charset="0"/>
                <a:ea typeface="Arial Unicode MS"/>
              </a:rPr>
              <a:t>Sốt</a:t>
            </a:r>
            <a:endParaRPr lang="en-US" b="1" dirty="0"/>
          </a:p>
        </p:txBody>
      </p:sp>
      <p:sp>
        <p:nvSpPr>
          <p:cNvPr id="11" name="Rectangle 10"/>
          <p:cNvSpPr/>
          <p:nvPr/>
        </p:nvSpPr>
        <p:spPr>
          <a:xfrm>
            <a:off x="7879452" y="4455660"/>
            <a:ext cx="181002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b="1" dirty="0" err="1" smtClean="0">
                <a:solidFill>
                  <a:srgbClr val="000000"/>
                </a:solidFill>
                <a:latin typeface="Times New Roman" panose="02020603050405020304" pitchFamily="18" charset="0"/>
              </a:rPr>
              <a:t>Đau</a:t>
            </a:r>
            <a:r>
              <a:rPr lang="en-US" b="1" dirty="0" smtClean="0">
                <a:solidFill>
                  <a:srgbClr val="000000"/>
                </a:solidFill>
                <a:latin typeface="Times New Roman" panose="02020603050405020304" pitchFamily="18" charset="0"/>
              </a:rPr>
              <a:t> </a:t>
            </a:r>
            <a:r>
              <a:rPr lang="en-US" b="1" dirty="0" err="1" smtClean="0">
                <a:solidFill>
                  <a:srgbClr val="000000"/>
                </a:solidFill>
                <a:latin typeface="Times New Roman" panose="02020603050405020304" pitchFamily="18" charset="0"/>
              </a:rPr>
              <a:t>đầu</a:t>
            </a:r>
            <a:endParaRPr lang="en-US" b="1" dirty="0"/>
          </a:p>
        </p:txBody>
      </p:sp>
      <p:sp>
        <p:nvSpPr>
          <p:cNvPr id="12" name="Rectangle 11"/>
          <p:cNvSpPr/>
          <p:nvPr/>
        </p:nvSpPr>
        <p:spPr>
          <a:xfrm>
            <a:off x="8106347" y="5306353"/>
            <a:ext cx="181002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US" b="1" dirty="0" smtClean="0">
                <a:solidFill>
                  <a:srgbClr val="000000"/>
                </a:solidFill>
                <a:latin typeface="Times New Roman" panose="02020603050405020304" pitchFamily="18" charset="0"/>
              </a:rPr>
              <a:t>Ho khan</a:t>
            </a:r>
            <a:endParaRPr lang="en-US" b="1" dirty="0"/>
          </a:p>
        </p:txBody>
      </p:sp>
      <p:sp>
        <p:nvSpPr>
          <p:cNvPr id="13" name="Rectangle 12"/>
          <p:cNvSpPr/>
          <p:nvPr/>
        </p:nvSpPr>
        <p:spPr>
          <a:xfrm>
            <a:off x="4931605" y="6244136"/>
            <a:ext cx="2455345" cy="36933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n-US" b="1" dirty="0" err="1" smtClean="0">
                <a:solidFill>
                  <a:srgbClr val="000000"/>
                </a:solidFill>
                <a:latin typeface="Times New Roman" panose="02020603050405020304" pitchFamily="18" charset="0"/>
              </a:rPr>
              <a:t>Nghẹt</a:t>
            </a:r>
            <a:r>
              <a:rPr lang="en-US" b="1" dirty="0" smtClean="0">
                <a:solidFill>
                  <a:srgbClr val="000000"/>
                </a:solidFill>
                <a:latin typeface="Times New Roman" panose="02020603050405020304" pitchFamily="18" charset="0"/>
              </a:rPr>
              <a:t> </a:t>
            </a:r>
            <a:r>
              <a:rPr lang="en-US" b="1" dirty="0" err="1" smtClean="0">
                <a:solidFill>
                  <a:srgbClr val="000000"/>
                </a:solidFill>
                <a:latin typeface="Times New Roman" panose="02020603050405020304" pitchFamily="18" charset="0"/>
              </a:rPr>
              <a:t>mũi</a:t>
            </a:r>
            <a:r>
              <a:rPr lang="en-US" b="1" dirty="0" smtClean="0">
                <a:solidFill>
                  <a:srgbClr val="000000"/>
                </a:solidFill>
                <a:latin typeface="Times New Roman" panose="02020603050405020304" pitchFamily="18" charset="0"/>
              </a:rPr>
              <a:t>/ </a:t>
            </a:r>
            <a:r>
              <a:rPr lang="en-US" b="1" dirty="0" err="1" smtClean="0">
                <a:solidFill>
                  <a:srgbClr val="000000"/>
                </a:solidFill>
                <a:latin typeface="Times New Roman" panose="02020603050405020304" pitchFamily="18" charset="0"/>
              </a:rPr>
              <a:t>sổ</a:t>
            </a:r>
            <a:r>
              <a:rPr lang="en-US" b="1" dirty="0" smtClean="0">
                <a:solidFill>
                  <a:srgbClr val="000000"/>
                </a:solidFill>
                <a:latin typeface="Times New Roman" panose="02020603050405020304" pitchFamily="18" charset="0"/>
              </a:rPr>
              <a:t> </a:t>
            </a:r>
            <a:r>
              <a:rPr lang="en-US" b="1" dirty="0" err="1" smtClean="0">
                <a:solidFill>
                  <a:srgbClr val="000000"/>
                </a:solidFill>
                <a:latin typeface="Times New Roman" panose="02020603050405020304" pitchFamily="18" charset="0"/>
              </a:rPr>
              <a:t>mũi</a:t>
            </a:r>
            <a:endParaRPr lang="en-US" b="1" dirty="0"/>
          </a:p>
        </p:txBody>
      </p:sp>
      <p:sp>
        <p:nvSpPr>
          <p:cNvPr id="14" name="Rectangle 13"/>
          <p:cNvSpPr/>
          <p:nvPr/>
        </p:nvSpPr>
        <p:spPr>
          <a:xfrm>
            <a:off x="2522651" y="5646593"/>
            <a:ext cx="1810020" cy="36933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US" b="1" dirty="0" err="1" smtClean="0">
                <a:solidFill>
                  <a:srgbClr val="000000"/>
                </a:solidFill>
                <a:latin typeface="Times New Roman" panose="02020603050405020304" pitchFamily="18" charset="0"/>
              </a:rPr>
              <a:t>Đau</a:t>
            </a:r>
            <a:r>
              <a:rPr lang="en-US" b="1" dirty="0" smtClean="0">
                <a:solidFill>
                  <a:srgbClr val="000000"/>
                </a:solidFill>
                <a:latin typeface="Times New Roman" panose="02020603050405020304" pitchFamily="18" charset="0"/>
              </a:rPr>
              <a:t> </a:t>
            </a:r>
            <a:r>
              <a:rPr lang="en-US" b="1" dirty="0" err="1" smtClean="0">
                <a:solidFill>
                  <a:srgbClr val="000000"/>
                </a:solidFill>
                <a:latin typeface="Times New Roman" panose="02020603050405020304" pitchFamily="18" charset="0"/>
              </a:rPr>
              <a:t>bụng</a:t>
            </a:r>
            <a:endParaRPr lang="en-US" b="1" dirty="0"/>
          </a:p>
        </p:txBody>
      </p:sp>
      <p:sp>
        <p:nvSpPr>
          <p:cNvPr id="15" name="Rectangle 14"/>
          <p:cNvSpPr/>
          <p:nvPr/>
        </p:nvSpPr>
        <p:spPr>
          <a:xfrm>
            <a:off x="2243977" y="4159056"/>
            <a:ext cx="181002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US" b="1" dirty="0" err="1" smtClean="0">
                <a:solidFill>
                  <a:srgbClr val="000000"/>
                </a:solidFill>
                <a:latin typeface="Times New Roman" panose="02020603050405020304" pitchFamily="18" charset="0"/>
              </a:rPr>
              <a:t>Đau</a:t>
            </a:r>
            <a:r>
              <a:rPr lang="en-US" b="1" dirty="0" smtClean="0">
                <a:solidFill>
                  <a:srgbClr val="000000"/>
                </a:solidFill>
                <a:latin typeface="Times New Roman" panose="02020603050405020304" pitchFamily="18" charset="0"/>
              </a:rPr>
              <a:t> </a:t>
            </a:r>
            <a:r>
              <a:rPr lang="en-US" b="1" dirty="0" err="1" smtClean="0">
                <a:solidFill>
                  <a:srgbClr val="000000"/>
                </a:solidFill>
                <a:latin typeface="Times New Roman" panose="02020603050405020304" pitchFamily="18" charset="0"/>
              </a:rPr>
              <a:t>họng</a:t>
            </a:r>
            <a:endParaRPr lang="en-US" b="1" dirty="0"/>
          </a:p>
        </p:txBody>
      </p:sp>
    </p:spTree>
    <p:extLst>
      <p:ext uri="{BB962C8B-B14F-4D97-AF65-F5344CB8AC3E}">
        <p14:creationId xmlns:p14="http://schemas.microsoft.com/office/powerpoint/2010/main" val="9745465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solidFill>
                  <a:schemeClr val="bg1"/>
                </a:solidFill>
                <a:effectLst/>
              </a:rPr>
              <a:t>II. LÂM SÀNG NHIỄM VI RÚT ADENO</a:t>
            </a:r>
            <a:endParaRPr lang="en-US" sz="2400" dirty="0">
              <a:solidFill>
                <a:schemeClr val="bg1"/>
              </a:solidFill>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318699815"/>
              </p:ext>
            </p:extLst>
          </p:nvPr>
        </p:nvGraphicFramePr>
        <p:xfrm>
          <a:off x="718458" y="2483151"/>
          <a:ext cx="10737668" cy="3571240"/>
        </p:xfrm>
        <a:graphic>
          <a:graphicData uri="http://schemas.openxmlformats.org/drawingml/2006/table">
            <a:tbl>
              <a:tblPr firstRow="1" bandRow="1">
                <a:tableStyleId>{5940675A-B579-460E-94D1-54222C63F5DA}</a:tableStyleId>
              </a:tblPr>
              <a:tblGrid>
                <a:gridCol w="3592285">
                  <a:extLst>
                    <a:ext uri="{9D8B030D-6E8A-4147-A177-3AD203B41FA5}">
                      <a16:colId xmlns:a16="http://schemas.microsoft.com/office/drawing/2014/main" val="1130766870"/>
                    </a:ext>
                  </a:extLst>
                </a:gridCol>
                <a:gridCol w="7145383">
                  <a:extLst>
                    <a:ext uri="{9D8B030D-6E8A-4147-A177-3AD203B41FA5}">
                      <a16:colId xmlns:a16="http://schemas.microsoft.com/office/drawing/2014/main" val="712293329"/>
                    </a:ext>
                  </a:extLst>
                </a:gridCol>
              </a:tblGrid>
              <a:tr h="370840">
                <a:tc>
                  <a:txBody>
                    <a:bodyPr/>
                    <a:lstStyle/>
                    <a:p>
                      <a:pPr algn="ctr"/>
                      <a:r>
                        <a:rPr lang="en-US" b="1" dirty="0" err="1" smtClean="0">
                          <a:latin typeface="Times New Roman" panose="02020603050405020304" pitchFamily="18" charset="0"/>
                          <a:cs typeface="Times New Roman" panose="02020603050405020304" pitchFamily="18" charset="0"/>
                        </a:rPr>
                        <a:t>Các</a:t>
                      </a:r>
                      <a:r>
                        <a:rPr lang="en-US" b="1" baseline="0" dirty="0" smtClean="0">
                          <a:latin typeface="Times New Roman" panose="02020603050405020304" pitchFamily="18" charset="0"/>
                          <a:cs typeface="Times New Roman" panose="02020603050405020304" pitchFamily="18" charset="0"/>
                        </a:rPr>
                        <a:t> </a:t>
                      </a:r>
                      <a:r>
                        <a:rPr lang="en-US" b="1" baseline="0" dirty="0" err="1" smtClean="0">
                          <a:latin typeface="Times New Roman" panose="02020603050405020304" pitchFamily="18" charset="0"/>
                          <a:cs typeface="Times New Roman" panose="02020603050405020304" pitchFamily="18" charset="0"/>
                        </a:rPr>
                        <a:t>thể</a:t>
                      </a:r>
                      <a:r>
                        <a:rPr lang="en-US" b="1" baseline="0" dirty="0" smtClean="0">
                          <a:latin typeface="Times New Roman" panose="02020603050405020304" pitchFamily="18" charset="0"/>
                          <a:cs typeface="Times New Roman" panose="02020603050405020304" pitchFamily="18" charset="0"/>
                        </a:rPr>
                        <a:t> </a:t>
                      </a:r>
                      <a:r>
                        <a:rPr lang="en-US" b="1" baseline="0" dirty="0" err="1" smtClean="0">
                          <a:latin typeface="Times New Roman" panose="02020603050405020304" pitchFamily="18" charset="0"/>
                          <a:cs typeface="Times New Roman" panose="02020603050405020304" pitchFamily="18" charset="0"/>
                        </a:rPr>
                        <a:t>lâm</a:t>
                      </a:r>
                      <a:r>
                        <a:rPr lang="en-US" b="1" baseline="0" dirty="0" smtClean="0">
                          <a:latin typeface="Times New Roman" panose="02020603050405020304" pitchFamily="18" charset="0"/>
                          <a:cs typeface="Times New Roman" panose="02020603050405020304" pitchFamily="18" charset="0"/>
                        </a:rPr>
                        <a:t> </a:t>
                      </a:r>
                      <a:r>
                        <a:rPr lang="en-US" b="1" baseline="0" dirty="0" err="1" smtClean="0">
                          <a:latin typeface="Times New Roman" panose="02020603050405020304" pitchFamily="18" charset="0"/>
                          <a:cs typeface="Times New Roman" panose="02020603050405020304" pitchFamily="18" charset="0"/>
                        </a:rPr>
                        <a:t>sàng</a:t>
                      </a:r>
                      <a:endParaRPr lang="en-US" b="1" dirty="0">
                        <a:latin typeface="Times New Roman" panose="02020603050405020304" pitchFamily="18" charset="0"/>
                        <a:cs typeface="Times New Roman" panose="02020603050405020304" pitchFamily="18" charset="0"/>
                      </a:endParaRPr>
                    </a:p>
                  </a:txBody>
                  <a:tcPr/>
                </a:tc>
                <a:tc>
                  <a:txBody>
                    <a:bodyPr/>
                    <a:lstStyle/>
                    <a:p>
                      <a:pPr algn="ctr"/>
                      <a:r>
                        <a:rPr lang="en-US" b="1" dirty="0" err="1" smtClean="0">
                          <a:latin typeface="Times New Roman" panose="02020603050405020304" pitchFamily="18" charset="0"/>
                          <a:cs typeface="Times New Roman" panose="02020603050405020304" pitchFamily="18" charset="0"/>
                        </a:rPr>
                        <a:t>Biểu</a:t>
                      </a:r>
                      <a:r>
                        <a:rPr lang="en-US" b="1" baseline="0" dirty="0" smtClean="0">
                          <a:latin typeface="Times New Roman" panose="02020603050405020304" pitchFamily="18" charset="0"/>
                          <a:cs typeface="Times New Roman" panose="02020603050405020304" pitchFamily="18" charset="0"/>
                        </a:rPr>
                        <a:t> </a:t>
                      </a:r>
                      <a:r>
                        <a:rPr lang="en-US" b="1" baseline="0" dirty="0" err="1" smtClean="0">
                          <a:latin typeface="Times New Roman" panose="02020603050405020304" pitchFamily="18" charset="0"/>
                          <a:cs typeface="Times New Roman" panose="02020603050405020304" pitchFamily="18" charset="0"/>
                        </a:rPr>
                        <a:t>hiện</a:t>
                      </a:r>
                      <a:r>
                        <a:rPr lang="en-US" b="1" baseline="0" dirty="0" smtClean="0">
                          <a:latin typeface="Times New Roman" panose="02020603050405020304" pitchFamily="18" charset="0"/>
                          <a:cs typeface="Times New Roman" panose="02020603050405020304" pitchFamily="18" charset="0"/>
                        </a:rPr>
                        <a:t> </a:t>
                      </a:r>
                      <a:r>
                        <a:rPr lang="en-US" b="1" baseline="0" dirty="0" err="1" smtClean="0">
                          <a:latin typeface="Times New Roman" panose="02020603050405020304" pitchFamily="18" charset="0"/>
                          <a:cs typeface="Times New Roman" panose="02020603050405020304" pitchFamily="18" charset="0"/>
                        </a:rPr>
                        <a:t>lâm</a:t>
                      </a:r>
                      <a:r>
                        <a:rPr lang="en-US" b="1" baseline="0" dirty="0" smtClean="0">
                          <a:latin typeface="Times New Roman" panose="02020603050405020304" pitchFamily="18" charset="0"/>
                          <a:cs typeface="Times New Roman" panose="02020603050405020304" pitchFamily="18" charset="0"/>
                        </a:rPr>
                        <a:t> </a:t>
                      </a:r>
                      <a:r>
                        <a:rPr lang="en-US" b="1" baseline="0" dirty="0" err="1" smtClean="0">
                          <a:latin typeface="Times New Roman" panose="02020603050405020304" pitchFamily="18" charset="0"/>
                          <a:cs typeface="Times New Roman" panose="02020603050405020304" pitchFamily="18" charset="0"/>
                        </a:rPr>
                        <a:t>sàng</a:t>
                      </a:r>
                      <a:endParaRPr lang="en-US"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96478434"/>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i="1" kern="1200" dirty="0" smtClean="0">
                          <a:solidFill>
                            <a:schemeClr val="tx1"/>
                          </a:solidFill>
                          <a:effectLst/>
                          <a:latin typeface="Times New Roman" panose="02020603050405020304" pitchFamily="18" charset="0"/>
                          <a:ea typeface="+mn-ea"/>
                          <a:cs typeface="Times New Roman" panose="02020603050405020304" pitchFamily="18" charset="0"/>
                        </a:rPr>
                        <a:t>a)</a:t>
                      </a:r>
                      <a:r>
                        <a:rPr lang="vi-VN" sz="1800" b="0" i="1" kern="1200" dirty="0" smtClean="0">
                          <a:solidFill>
                            <a:schemeClr val="tx1"/>
                          </a:solidFill>
                          <a:effectLst/>
                          <a:latin typeface="Times New Roman" panose="02020603050405020304" pitchFamily="18" charset="0"/>
                          <a:ea typeface="+mn-ea"/>
                          <a:cs typeface="Times New Roman" panose="02020603050405020304" pitchFamily="18" charset="0"/>
                        </a:rPr>
                        <a:t>. Thể sốt viêm họng - kết mạc</a:t>
                      </a:r>
                      <a:endParaRPr lang="en-US" sz="1800" b="0" i="1"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Đ</a:t>
                      </a:r>
                      <a:r>
                        <a:rPr lang="vi-VN" sz="1800" kern="1200" dirty="0" smtClean="0">
                          <a:solidFill>
                            <a:schemeClr val="tx1"/>
                          </a:solidFill>
                          <a:effectLst/>
                          <a:latin typeface="Times New Roman" panose="02020603050405020304" pitchFamily="18" charset="0"/>
                          <a:ea typeface="+mn-ea"/>
                          <a:cs typeface="Times New Roman" panose="02020603050405020304" pitchFamily="18" charset="0"/>
                        </a:rPr>
                        <a:t>ặc điểm sốt cấp tính và gây dịch: sốt cao, đau mắt đỏ kèm sưng và đau họng.</a:t>
                      </a:r>
                      <a:endParaRPr lang="en-US" sz="1800"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992844822"/>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800" b="0" i="1"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800" b="0" i="1"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800" b="0" i="1"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800" b="0" i="1"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800" b="0" i="1" kern="1200" dirty="0" smtClean="0">
                          <a:solidFill>
                            <a:schemeClr val="tx1"/>
                          </a:solidFill>
                          <a:effectLst/>
                          <a:latin typeface="Times New Roman" panose="02020603050405020304" pitchFamily="18" charset="0"/>
                          <a:ea typeface="+mn-ea"/>
                          <a:cs typeface="Times New Roman" panose="02020603050405020304" pitchFamily="18" charset="0"/>
                        </a:rPr>
                        <a:t>b)</a:t>
                      </a:r>
                      <a:r>
                        <a:rPr lang="vi-VN" sz="1800" b="0" i="1" kern="1200" dirty="0" smtClean="0">
                          <a:solidFill>
                            <a:schemeClr val="tx1"/>
                          </a:solidFill>
                          <a:effectLst/>
                          <a:latin typeface="Times New Roman" panose="02020603050405020304" pitchFamily="18" charset="0"/>
                          <a:ea typeface="+mn-ea"/>
                          <a:cs typeface="Times New Roman" panose="02020603050405020304" pitchFamily="18" charset="0"/>
                        </a:rPr>
                        <a:t>. Thể viêm kết mạc 2 bên</a:t>
                      </a:r>
                      <a:endParaRPr lang="en-US" sz="1800" b="0" i="1"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vi-VN" sz="1800" kern="1200" dirty="0" smtClean="0">
                          <a:solidFill>
                            <a:schemeClr val="tx1"/>
                          </a:solidFill>
                          <a:effectLst/>
                          <a:latin typeface="Times New Roman" panose="02020603050405020304" pitchFamily="18" charset="0"/>
                          <a:ea typeface="+mn-ea"/>
                          <a:cs typeface="Times New Roman" panose="02020603050405020304" pitchFamily="18" charset="0"/>
                        </a:rPr>
                        <a:t>Triệu chứng: giai đoạn 3 - 5 ngày đầu có sốt nhẹ, sưng hạch cổ 2 bên, đau mắt, sợ ánh sáng, nhìn </a:t>
                      </a:r>
                      <a:r>
                        <a:rPr lang="vi-VN" sz="1800" kern="1200" dirty="0" smtClean="0">
                          <a:solidFill>
                            <a:schemeClr val="tx1"/>
                          </a:solidFill>
                          <a:effectLst/>
                          <a:latin typeface="Times New Roman" panose="02020603050405020304" pitchFamily="18" charset="0"/>
                          <a:ea typeface="+mn-ea"/>
                          <a:cs typeface="Times New Roman" panose="02020603050405020304" pitchFamily="18" charset="0"/>
                        </a:rPr>
                        <a:t>mờ, </a:t>
                      </a:r>
                      <a:r>
                        <a:rPr lang="vi-VN" sz="1800" kern="1200" dirty="0" smtClean="0">
                          <a:solidFill>
                            <a:schemeClr val="tx1"/>
                          </a:solidFill>
                          <a:effectLst/>
                          <a:latin typeface="Times New Roman" panose="02020603050405020304" pitchFamily="18" charset="0"/>
                          <a:ea typeface="+mn-ea"/>
                          <a:cs typeface="Times New Roman" panose="02020603050405020304" pitchFamily="18" charset="0"/>
                        </a:rPr>
                        <a:t>triệu chứng toàn thân ở mức trung bình hoặc nhẹ.</a:t>
                      </a:r>
                      <a:endParaRPr lang="en-US" sz="18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vi-VN" sz="1800" kern="1200" dirty="0" smtClean="0">
                          <a:solidFill>
                            <a:schemeClr val="tx1"/>
                          </a:solidFill>
                          <a:effectLst/>
                          <a:latin typeface="Times New Roman" panose="02020603050405020304" pitchFamily="18" charset="0"/>
                          <a:ea typeface="+mn-ea"/>
                          <a:cs typeface="Times New Roman" panose="02020603050405020304" pitchFamily="18" charset="0"/>
                        </a:rPr>
                        <a:t>Sau 7 ngày, một số trường hợp trên giác mạc có những đám thâm nhiễm tròn, nhỏ có thể tạo thành những đám loét gây đau và thủng giác mạc.</a:t>
                      </a:r>
                      <a:endParaRPr lang="en-US" sz="18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vi-VN" sz="1800" kern="1200" dirty="0" smtClean="0">
                          <a:solidFill>
                            <a:schemeClr val="tx1"/>
                          </a:solidFill>
                          <a:effectLst/>
                          <a:latin typeface="Times New Roman" panose="02020603050405020304" pitchFamily="18" charset="0"/>
                          <a:ea typeface="+mn-ea"/>
                          <a:cs typeface="Times New Roman" panose="02020603050405020304" pitchFamily="18" charset="0"/>
                        </a:rPr>
                        <a:t>Viêm kết mạc thường khỏi trong vòng 3 hoặc 4 tuần, tổn th</a:t>
                      </a:r>
                      <a:r>
                        <a:rPr lang="en-US" sz="1800" kern="1200" dirty="0" err="1" smtClean="0">
                          <a:solidFill>
                            <a:schemeClr val="tx1"/>
                          </a:solidFill>
                          <a:effectLst/>
                          <a:latin typeface="Times New Roman" panose="02020603050405020304" pitchFamily="18" charset="0"/>
                          <a:ea typeface="+mn-ea"/>
                          <a:cs typeface="Times New Roman" panose="02020603050405020304" pitchFamily="18" charset="0"/>
                        </a:rPr>
                        <a:t>ươn</a:t>
                      </a:r>
                      <a:r>
                        <a:rPr lang="vi-VN" sz="1800" kern="1200" dirty="0" smtClean="0">
                          <a:solidFill>
                            <a:schemeClr val="tx1"/>
                          </a:solidFill>
                          <a:effectLst/>
                          <a:latin typeface="Times New Roman" panose="02020603050405020304" pitchFamily="18" charset="0"/>
                          <a:ea typeface="+mn-ea"/>
                          <a:cs typeface="Times New Roman" panose="02020603050405020304" pitchFamily="18" charset="0"/>
                        </a:rPr>
                        <a:t>g giác mạc có thể tồn tại lâu h</a:t>
                      </a:r>
                      <a:r>
                        <a:rPr lang="en-US" sz="1800" kern="1200" dirty="0" err="1" smtClean="0">
                          <a:solidFill>
                            <a:schemeClr val="tx1"/>
                          </a:solidFill>
                          <a:effectLst/>
                          <a:latin typeface="Times New Roman" panose="02020603050405020304" pitchFamily="18" charset="0"/>
                          <a:ea typeface="+mn-ea"/>
                          <a:cs typeface="Times New Roman" panose="02020603050405020304" pitchFamily="18" charset="0"/>
                        </a:rPr>
                        <a:t>ơn</a:t>
                      </a:r>
                      <a:r>
                        <a:rPr lang="vi-VN" sz="1800" kern="1200" dirty="0" smtClean="0">
                          <a:solidFill>
                            <a:schemeClr val="tx1"/>
                          </a:solidFill>
                          <a:effectLst/>
                          <a:latin typeface="Times New Roman" panose="02020603050405020304" pitchFamily="18" charset="0"/>
                          <a:ea typeface="+mn-ea"/>
                          <a:cs typeface="Times New Roman" panose="02020603050405020304" pitchFamily="18" charset="0"/>
                        </a:rPr>
                        <a:t>, để lại những vết mờ trên giác mạc làm ảnh hưởng đến thị giác trong vài tuần hoặc đôi khi để lại sẹo vĩnh viễn.</a:t>
                      </a:r>
                      <a:endParaRPr lang="en-US" sz="18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285750" indent="-2857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41240429"/>
                  </a:ext>
                </a:extLst>
              </a:tr>
            </a:tbl>
          </a:graphicData>
        </a:graphic>
      </p:graphicFrame>
    </p:spTree>
    <p:extLst>
      <p:ext uri="{BB962C8B-B14F-4D97-AF65-F5344CB8AC3E}">
        <p14:creationId xmlns:p14="http://schemas.microsoft.com/office/powerpoint/2010/main" val="21020906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solidFill>
                  <a:schemeClr val="bg1"/>
                </a:solidFill>
                <a:effectLst/>
              </a:rPr>
              <a:t>II. LÂM SÀNG NHIỄM VI RÚT ADENO</a:t>
            </a:r>
            <a:endParaRPr lang="en-US" sz="2400" dirty="0">
              <a:solidFill>
                <a:schemeClr val="bg1"/>
              </a:solidFill>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543693962"/>
              </p:ext>
            </p:extLst>
          </p:nvPr>
        </p:nvGraphicFramePr>
        <p:xfrm>
          <a:off x="809898" y="2888100"/>
          <a:ext cx="10737668" cy="2565400"/>
        </p:xfrm>
        <a:graphic>
          <a:graphicData uri="http://schemas.openxmlformats.org/drawingml/2006/table">
            <a:tbl>
              <a:tblPr firstRow="1" bandRow="1">
                <a:tableStyleId>{5940675A-B579-460E-94D1-54222C63F5DA}</a:tableStyleId>
              </a:tblPr>
              <a:tblGrid>
                <a:gridCol w="3592285">
                  <a:extLst>
                    <a:ext uri="{9D8B030D-6E8A-4147-A177-3AD203B41FA5}">
                      <a16:colId xmlns:a16="http://schemas.microsoft.com/office/drawing/2014/main" val="1130766870"/>
                    </a:ext>
                  </a:extLst>
                </a:gridCol>
                <a:gridCol w="7145383">
                  <a:extLst>
                    <a:ext uri="{9D8B030D-6E8A-4147-A177-3AD203B41FA5}">
                      <a16:colId xmlns:a16="http://schemas.microsoft.com/office/drawing/2014/main" val="712293329"/>
                    </a:ext>
                  </a:extLst>
                </a:gridCol>
              </a:tblGrid>
              <a:tr h="370840">
                <a:tc>
                  <a:txBody>
                    <a:bodyPr/>
                    <a:lstStyle/>
                    <a:p>
                      <a:pPr algn="ctr"/>
                      <a:r>
                        <a:rPr lang="en-US" b="1" dirty="0" err="1" smtClean="0">
                          <a:latin typeface="Times New Roman" panose="02020603050405020304" pitchFamily="18" charset="0"/>
                          <a:cs typeface="Times New Roman" panose="02020603050405020304" pitchFamily="18" charset="0"/>
                        </a:rPr>
                        <a:t>Các</a:t>
                      </a:r>
                      <a:r>
                        <a:rPr lang="en-US" b="1" baseline="0" dirty="0" smtClean="0">
                          <a:latin typeface="Times New Roman" panose="02020603050405020304" pitchFamily="18" charset="0"/>
                          <a:cs typeface="Times New Roman" panose="02020603050405020304" pitchFamily="18" charset="0"/>
                        </a:rPr>
                        <a:t> </a:t>
                      </a:r>
                      <a:r>
                        <a:rPr lang="en-US" b="1" baseline="0" dirty="0" err="1" smtClean="0">
                          <a:latin typeface="Times New Roman" panose="02020603050405020304" pitchFamily="18" charset="0"/>
                          <a:cs typeface="Times New Roman" panose="02020603050405020304" pitchFamily="18" charset="0"/>
                        </a:rPr>
                        <a:t>thể</a:t>
                      </a:r>
                      <a:r>
                        <a:rPr lang="en-US" b="1" baseline="0" dirty="0" smtClean="0">
                          <a:latin typeface="Times New Roman" panose="02020603050405020304" pitchFamily="18" charset="0"/>
                          <a:cs typeface="Times New Roman" panose="02020603050405020304" pitchFamily="18" charset="0"/>
                        </a:rPr>
                        <a:t> </a:t>
                      </a:r>
                      <a:r>
                        <a:rPr lang="en-US" b="1" baseline="0" dirty="0" err="1" smtClean="0">
                          <a:latin typeface="Times New Roman" panose="02020603050405020304" pitchFamily="18" charset="0"/>
                          <a:cs typeface="Times New Roman" panose="02020603050405020304" pitchFamily="18" charset="0"/>
                        </a:rPr>
                        <a:t>lâm</a:t>
                      </a:r>
                      <a:r>
                        <a:rPr lang="en-US" b="1" baseline="0" dirty="0" smtClean="0">
                          <a:latin typeface="Times New Roman" panose="02020603050405020304" pitchFamily="18" charset="0"/>
                          <a:cs typeface="Times New Roman" panose="02020603050405020304" pitchFamily="18" charset="0"/>
                        </a:rPr>
                        <a:t> </a:t>
                      </a:r>
                      <a:r>
                        <a:rPr lang="en-US" b="1" baseline="0" dirty="0" err="1" smtClean="0">
                          <a:latin typeface="Times New Roman" panose="02020603050405020304" pitchFamily="18" charset="0"/>
                          <a:cs typeface="Times New Roman" panose="02020603050405020304" pitchFamily="18" charset="0"/>
                        </a:rPr>
                        <a:t>sàng</a:t>
                      </a:r>
                      <a:endParaRPr lang="en-US" b="1" dirty="0">
                        <a:latin typeface="Times New Roman" panose="02020603050405020304" pitchFamily="18" charset="0"/>
                        <a:cs typeface="Times New Roman" panose="02020603050405020304" pitchFamily="18" charset="0"/>
                      </a:endParaRPr>
                    </a:p>
                  </a:txBody>
                  <a:tcPr/>
                </a:tc>
                <a:tc>
                  <a:txBody>
                    <a:bodyPr/>
                    <a:lstStyle/>
                    <a:p>
                      <a:pPr algn="ctr"/>
                      <a:r>
                        <a:rPr lang="en-US" b="1" dirty="0" err="1" smtClean="0">
                          <a:latin typeface="Times New Roman" panose="02020603050405020304" pitchFamily="18" charset="0"/>
                          <a:cs typeface="Times New Roman" panose="02020603050405020304" pitchFamily="18" charset="0"/>
                        </a:rPr>
                        <a:t>Biểu</a:t>
                      </a:r>
                      <a:r>
                        <a:rPr lang="en-US" b="1" baseline="0" dirty="0" smtClean="0">
                          <a:latin typeface="Times New Roman" panose="02020603050405020304" pitchFamily="18" charset="0"/>
                          <a:cs typeface="Times New Roman" panose="02020603050405020304" pitchFamily="18" charset="0"/>
                        </a:rPr>
                        <a:t> </a:t>
                      </a:r>
                      <a:r>
                        <a:rPr lang="en-US" b="1" baseline="0" dirty="0" err="1" smtClean="0">
                          <a:latin typeface="Times New Roman" panose="02020603050405020304" pitchFamily="18" charset="0"/>
                          <a:cs typeface="Times New Roman" panose="02020603050405020304" pitchFamily="18" charset="0"/>
                        </a:rPr>
                        <a:t>hiện</a:t>
                      </a:r>
                      <a:r>
                        <a:rPr lang="en-US" b="1" baseline="0" dirty="0" smtClean="0">
                          <a:latin typeface="Times New Roman" panose="02020603050405020304" pitchFamily="18" charset="0"/>
                          <a:cs typeface="Times New Roman" panose="02020603050405020304" pitchFamily="18" charset="0"/>
                        </a:rPr>
                        <a:t> </a:t>
                      </a:r>
                      <a:r>
                        <a:rPr lang="en-US" b="1" baseline="0" dirty="0" err="1" smtClean="0">
                          <a:latin typeface="Times New Roman" panose="02020603050405020304" pitchFamily="18" charset="0"/>
                          <a:cs typeface="Times New Roman" panose="02020603050405020304" pitchFamily="18" charset="0"/>
                        </a:rPr>
                        <a:t>lâm</a:t>
                      </a:r>
                      <a:r>
                        <a:rPr lang="en-US" b="1" baseline="0" dirty="0" smtClean="0">
                          <a:latin typeface="Times New Roman" panose="02020603050405020304" pitchFamily="18" charset="0"/>
                          <a:cs typeface="Times New Roman" panose="02020603050405020304" pitchFamily="18" charset="0"/>
                        </a:rPr>
                        <a:t> </a:t>
                      </a:r>
                      <a:r>
                        <a:rPr lang="en-US" b="1" baseline="0" dirty="0" err="1" smtClean="0">
                          <a:latin typeface="Times New Roman" panose="02020603050405020304" pitchFamily="18" charset="0"/>
                          <a:cs typeface="Times New Roman" panose="02020603050405020304" pitchFamily="18" charset="0"/>
                        </a:rPr>
                        <a:t>sàng</a:t>
                      </a:r>
                      <a:endParaRPr lang="en-US"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96478434"/>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800" b="0" i="1"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800" b="0" i="1" kern="1200" dirty="0" smtClean="0">
                          <a:solidFill>
                            <a:schemeClr val="tx1"/>
                          </a:solidFill>
                          <a:effectLst/>
                          <a:latin typeface="Times New Roman" panose="02020603050405020304" pitchFamily="18" charset="0"/>
                          <a:ea typeface="+mn-ea"/>
                          <a:cs typeface="Times New Roman" panose="02020603050405020304" pitchFamily="18" charset="0"/>
                        </a:rPr>
                        <a:t>c). </a:t>
                      </a:r>
                      <a:r>
                        <a:rPr lang="vi-VN" sz="1800" b="0" i="1" kern="1200" dirty="0" smtClean="0">
                          <a:solidFill>
                            <a:schemeClr val="tx1"/>
                          </a:solidFill>
                          <a:effectLst/>
                          <a:latin typeface="Times New Roman" panose="02020603050405020304" pitchFamily="18" charset="0"/>
                          <a:ea typeface="+mn-ea"/>
                          <a:cs typeface="Times New Roman" panose="02020603050405020304" pitchFamily="18" charset="0"/>
                        </a:rPr>
                        <a:t>Thể viêm đường hô hấp cấp</a:t>
                      </a:r>
                      <a:endParaRPr lang="en-US" sz="1800" b="0" i="1"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vi-VN" sz="1800" kern="1200" dirty="0" smtClean="0">
                          <a:solidFill>
                            <a:schemeClr val="tx1"/>
                          </a:solidFill>
                          <a:effectLst/>
                          <a:latin typeface="Times New Roman" panose="02020603050405020304" pitchFamily="18" charset="0"/>
                          <a:ea typeface="+mn-ea"/>
                          <a:cs typeface="Times New Roman" panose="02020603050405020304" pitchFamily="18" charset="0"/>
                        </a:rPr>
                        <a:t>Các biểu hiện lâm sàng bao gồm: sốt cao đáp ứng kém với thuốc hạ sốt, ho, đau họng, sổ mũi, ngạt mũi và sưng hạch bạch huyết vùng cổ 2 bên.</a:t>
                      </a:r>
                      <a:endParaRPr lang="en-US" sz="18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vi-VN" sz="1800" kern="1200" dirty="0" smtClean="0">
                          <a:solidFill>
                            <a:schemeClr val="tx1"/>
                          </a:solidFill>
                          <a:effectLst/>
                          <a:latin typeface="Times New Roman" panose="02020603050405020304" pitchFamily="18" charset="0"/>
                          <a:ea typeface="+mn-ea"/>
                          <a:cs typeface="Times New Roman" panose="02020603050405020304" pitchFamily="18" charset="0"/>
                        </a:rPr>
                        <a:t>Khoảng 10% bệnh tiến triển đến viêm </a:t>
                      </a:r>
                      <a:r>
                        <a:rPr lang="vi-VN" sz="1800" kern="1200" dirty="0" smtClean="0">
                          <a:solidFill>
                            <a:schemeClr val="tx1"/>
                          </a:solidFill>
                          <a:effectLst/>
                          <a:latin typeface="Times New Roman" panose="02020603050405020304" pitchFamily="18" charset="0"/>
                          <a:ea typeface="+mn-ea"/>
                          <a:cs typeface="Times New Roman" panose="02020603050405020304" pitchFamily="18" charset="0"/>
                        </a:rPr>
                        <a:t>phổi</a:t>
                      </a: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a:t>
                      </a:r>
                      <a:endParaRPr lang="en-US" sz="1800"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992844822"/>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i="1" kern="1200" dirty="0" smtClean="0">
                          <a:solidFill>
                            <a:schemeClr val="tx1"/>
                          </a:solidFill>
                          <a:effectLst/>
                          <a:latin typeface="Times New Roman" panose="02020603050405020304" pitchFamily="18" charset="0"/>
                          <a:ea typeface="+mn-ea"/>
                          <a:cs typeface="Times New Roman" panose="02020603050405020304" pitchFamily="18" charset="0"/>
                        </a:rPr>
                        <a:t>d). </a:t>
                      </a:r>
                      <a:r>
                        <a:rPr lang="vi-VN" sz="1800" b="0" i="1" kern="1200" dirty="0" smtClean="0">
                          <a:solidFill>
                            <a:schemeClr val="tx1"/>
                          </a:solidFill>
                          <a:effectLst/>
                          <a:latin typeface="Times New Roman" panose="02020603050405020304" pitchFamily="18" charset="0"/>
                          <a:ea typeface="+mn-ea"/>
                          <a:cs typeface="Times New Roman" panose="02020603050405020304" pitchFamily="18" charset="0"/>
                        </a:rPr>
                        <a:t>Thể viêm dạ dày - ruột</a:t>
                      </a:r>
                      <a:endParaRPr lang="en-US" sz="1800" b="0" i="1"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a:tc>
                <a:tc>
                  <a:txBody>
                    <a:bodyPr/>
                    <a:lstStyle/>
                    <a:p>
                      <a:pPr marL="285750" indent="-285750">
                        <a:buFont typeface="Wingdings" panose="05000000000000000000" pitchFamily="2" charset="2"/>
                        <a:buChar char="Ø"/>
                      </a:pPr>
                      <a:r>
                        <a:rPr lang="vi-VN" sz="1800" kern="1200" dirty="0" smtClean="0">
                          <a:solidFill>
                            <a:schemeClr val="tx1"/>
                          </a:solidFill>
                          <a:effectLst/>
                          <a:latin typeface="Times New Roman" panose="02020603050405020304" pitchFamily="18" charset="0"/>
                          <a:ea typeface="+mn-ea"/>
                          <a:cs typeface="Times New Roman" panose="02020603050405020304" pitchFamily="18" charset="0"/>
                        </a:rPr>
                        <a:t>Biểu hiện lâm sàng thường gặp là: sốt, nôn, đau bụng và tiêu chảy, có thể viêm đại tràng xuất huyết nhưng ít gặp.</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41240429"/>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i="1" kern="1200" dirty="0" smtClean="0">
                          <a:solidFill>
                            <a:schemeClr val="tx1"/>
                          </a:solidFill>
                          <a:effectLst/>
                          <a:latin typeface="Times New Roman" panose="02020603050405020304" pitchFamily="18" charset="0"/>
                          <a:ea typeface="+mn-ea"/>
                          <a:cs typeface="Times New Roman" panose="02020603050405020304" pitchFamily="18" charset="0"/>
                        </a:rPr>
                        <a:t>e). </a:t>
                      </a:r>
                      <a:r>
                        <a:rPr lang="vi-VN" sz="1800" b="0" i="1" kern="1200" dirty="0" smtClean="0">
                          <a:solidFill>
                            <a:schemeClr val="tx1"/>
                          </a:solidFill>
                          <a:effectLst/>
                          <a:latin typeface="Times New Roman" panose="02020603050405020304" pitchFamily="18" charset="0"/>
                          <a:ea typeface="+mn-ea"/>
                          <a:cs typeface="Times New Roman" panose="02020603050405020304" pitchFamily="18" charset="0"/>
                        </a:rPr>
                        <a:t>Các thể bệnh ít gặp</a:t>
                      </a:r>
                      <a:endParaRPr lang="en-US" sz="1800" b="0" i="1"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vi-VN" sz="1800" kern="1200" dirty="0" smtClean="0">
                          <a:solidFill>
                            <a:schemeClr val="tx1"/>
                          </a:solidFill>
                          <a:effectLst/>
                          <a:latin typeface="Times New Roman" panose="02020603050405020304" pitchFamily="18" charset="0"/>
                          <a:ea typeface="+mn-ea"/>
                          <a:cs typeface="Times New Roman" panose="02020603050405020304" pitchFamily="18" charset="0"/>
                        </a:rPr>
                        <a:t>Thể bệnh ít gặp bao </a:t>
                      </a: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g</a:t>
                      </a:r>
                      <a:r>
                        <a:rPr lang="vi-VN" sz="1800" kern="1200" dirty="0" smtClean="0">
                          <a:solidFill>
                            <a:schemeClr val="tx1"/>
                          </a:solidFill>
                          <a:effectLst/>
                          <a:latin typeface="Times New Roman" panose="02020603050405020304" pitchFamily="18" charset="0"/>
                          <a:ea typeface="+mn-ea"/>
                          <a:cs typeface="Times New Roman" panose="02020603050405020304" pitchFamily="18" charset="0"/>
                        </a:rPr>
                        <a:t>ồm các triệu chứng của tiểu khó, tiểu rắt, tiểu máu trong viêm bàng quang xu</a:t>
                      </a: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ấ</a:t>
                      </a:r>
                      <a:r>
                        <a:rPr lang="vi-VN" sz="1800" kern="1200" dirty="0" smtClean="0">
                          <a:solidFill>
                            <a:schemeClr val="tx1"/>
                          </a:solidFill>
                          <a:effectLst/>
                          <a:latin typeface="Times New Roman" panose="02020603050405020304" pitchFamily="18" charset="0"/>
                          <a:ea typeface="+mn-ea"/>
                          <a:cs typeface="Times New Roman" panose="02020603050405020304" pitchFamily="18" charset="0"/>
                        </a:rPr>
                        <a:t>t huyết, rối loạn chức năng thận. </a:t>
                      </a:r>
                      <a:endParaRPr lang="en-US" sz="1800"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1769030718"/>
                  </a:ext>
                </a:extLst>
              </a:tr>
            </a:tbl>
          </a:graphicData>
        </a:graphic>
      </p:graphicFrame>
    </p:spTree>
    <p:extLst>
      <p:ext uri="{BB962C8B-B14F-4D97-AF65-F5344CB8AC3E}">
        <p14:creationId xmlns:p14="http://schemas.microsoft.com/office/powerpoint/2010/main" val="8733840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solidFill>
                  <a:schemeClr val="bg1"/>
                </a:solidFill>
                <a:effectLst/>
              </a:rPr>
              <a:t>II. LÂM SÀNG NHIỄM VI RÚT ADENO</a:t>
            </a:r>
            <a:endParaRPr lang="en-US" sz="2400" dirty="0">
              <a:solidFill>
                <a:schemeClr val="bg1"/>
              </a:solidFill>
              <a:effectLst/>
            </a:endParaRPr>
          </a:p>
        </p:txBody>
      </p:sp>
      <p:sp>
        <p:nvSpPr>
          <p:cNvPr id="4" name="Rectangle 3"/>
          <p:cNvSpPr/>
          <p:nvPr/>
        </p:nvSpPr>
        <p:spPr>
          <a:xfrm>
            <a:off x="1539068" y="2263332"/>
            <a:ext cx="1723549" cy="369332"/>
          </a:xfrm>
          <a:prstGeom prst="rect">
            <a:avLst/>
          </a:prstGeom>
        </p:spPr>
        <p:txBody>
          <a:bodyPr wrap="none">
            <a:spAutoFit/>
          </a:bodyPr>
          <a:lstStyle/>
          <a:p>
            <a:r>
              <a:rPr lang="vi-VN" b="1" dirty="0">
                <a:latin typeface="+mj-lt"/>
              </a:rPr>
              <a:t>2.2. Xét nghiệm</a:t>
            </a:r>
            <a:endParaRPr lang="en-US" dirty="0">
              <a:latin typeface="+mj-lt"/>
            </a:endParaRPr>
          </a:p>
        </p:txBody>
      </p:sp>
      <p:sp>
        <p:nvSpPr>
          <p:cNvPr id="3" name="Rectangle 2"/>
          <p:cNvSpPr/>
          <p:nvPr/>
        </p:nvSpPr>
        <p:spPr>
          <a:xfrm>
            <a:off x="3516322" y="3128633"/>
            <a:ext cx="4333238" cy="369332"/>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pPr indent="457200" algn="just">
              <a:spcAft>
                <a:spcPts val="600"/>
              </a:spcAft>
            </a:pPr>
            <a:r>
              <a:rPr lang="en-US" dirty="0" smtClean="0">
                <a:solidFill>
                  <a:srgbClr val="000000"/>
                </a:solidFill>
                <a:latin typeface="Times New Roman" panose="02020603050405020304" pitchFamily="18" charset="0"/>
                <a:ea typeface="Arial Unicode MS"/>
                <a:cs typeface="Arial Unicode MS"/>
              </a:rPr>
              <a:t>a). </a:t>
            </a:r>
            <a:r>
              <a:rPr lang="vi-VN" dirty="0" smtClean="0">
                <a:solidFill>
                  <a:srgbClr val="000000"/>
                </a:solidFill>
                <a:latin typeface="Times New Roman" panose="02020603050405020304" pitchFamily="18" charset="0"/>
                <a:ea typeface="Arial Unicode MS"/>
                <a:cs typeface="Arial Unicode MS"/>
              </a:rPr>
              <a:t>Xét </a:t>
            </a:r>
            <a:r>
              <a:rPr lang="vi-VN" dirty="0">
                <a:solidFill>
                  <a:srgbClr val="000000"/>
                </a:solidFill>
                <a:latin typeface="Times New Roman" panose="02020603050405020304" pitchFamily="18" charset="0"/>
                <a:ea typeface="Arial Unicode MS"/>
                <a:cs typeface="Arial Unicode MS"/>
              </a:rPr>
              <a:t>nghiệm chẩn đoán nguyên nhân:</a:t>
            </a:r>
            <a:endParaRPr lang="en-US" dirty="0">
              <a:solidFill>
                <a:srgbClr val="000000"/>
              </a:solidFill>
              <a:latin typeface="Arial" panose="020B0604020202020204" pitchFamily="34" charset="0"/>
              <a:ea typeface="Arial Unicode MS"/>
              <a:cs typeface="Arial Unicode MS"/>
            </a:endParaRPr>
          </a:p>
        </p:txBody>
      </p:sp>
      <p:sp>
        <p:nvSpPr>
          <p:cNvPr id="7" name="Rectangle 6"/>
          <p:cNvSpPr/>
          <p:nvPr/>
        </p:nvSpPr>
        <p:spPr>
          <a:xfrm>
            <a:off x="1037578" y="3883626"/>
            <a:ext cx="4043874" cy="183127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285750" indent="-285750" algn="just">
              <a:spcAft>
                <a:spcPts val="600"/>
              </a:spcAft>
              <a:buFont typeface="Wingdings" panose="05000000000000000000" pitchFamily="2" charset="2"/>
              <a:buChar char="§"/>
            </a:pPr>
            <a:r>
              <a:rPr lang="vi-VN" dirty="0" smtClean="0">
                <a:solidFill>
                  <a:srgbClr val="000000"/>
                </a:solidFill>
                <a:latin typeface="Times New Roman" panose="02020603050405020304" pitchFamily="18" charset="0"/>
                <a:ea typeface="Arial Unicode MS"/>
                <a:cs typeface="Arial Unicode MS"/>
              </a:rPr>
              <a:t>Sử </a:t>
            </a:r>
            <a:r>
              <a:rPr lang="vi-VN" dirty="0">
                <a:solidFill>
                  <a:srgbClr val="000000"/>
                </a:solidFill>
                <a:latin typeface="Times New Roman" panose="02020603050405020304" pitchFamily="18" charset="0"/>
                <a:ea typeface="Arial Unicode MS"/>
                <a:cs typeface="Arial Unicode MS"/>
              </a:rPr>
              <a:t>dụng các kỹ thuật nuôi cấy vi rút, huyết thanh học và sinh học phân tử để phát hiện từ vật chất di truyền DNA của vi rút (Real-time PCR). </a:t>
            </a:r>
            <a:endParaRPr lang="en-US" dirty="0" smtClean="0">
              <a:solidFill>
                <a:srgbClr val="000000"/>
              </a:solidFill>
              <a:latin typeface="Times New Roman" panose="02020603050405020304" pitchFamily="18" charset="0"/>
              <a:ea typeface="Arial Unicode MS"/>
              <a:cs typeface="Arial Unicode MS"/>
            </a:endParaRPr>
          </a:p>
          <a:p>
            <a:pPr marL="285750" indent="-285750" algn="just">
              <a:spcAft>
                <a:spcPts val="600"/>
              </a:spcAft>
              <a:buFont typeface="Wingdings" panose="05000000000000000000" pitchFamily="2" charset="2"/>
              <a:buChar char="§"/>
            </a:pPr>
            <a:r>
              <a:rPr lang="vi-VN" dirty="0" smtClean="0">
                <a:solidFill>
                  <a:srgbClr val="000000"/>
                </a:solidFill>
                <a:latin typeface="Times New Roman" panose="02020603050405020304" pitchFamily="18" charset="0"/>
                <a:ea typeface="Arial Unicode MS"/>
                <a:cs typeface="Arial Unicode MS"/>
              </a:rPr>
              <a:t>Kỹ </a:t>
            </a:r>
            <a:r>
              <a:rPr lang="vi-VN" dirty="0">
                <a:solidFill>
                  <a:srgbClr val="000000"/>
                </a:solidFill>
                <a:latin typeface="Times New Roman" panose="02020603050405020304" pitchFamily="18" charset="0"/>
                <a:ea typeface="Arial Unicode MS"/>
                <a:cs typeface="Arial Unicode MS"/>
              </a:rPr>
              <a:t>thuật nuôi cấy thường chỉ áp dụng trong các cơ sở nghiên cứu.</a:t>
            </a:r>
            <a:endParaRPr lang="en-US" dirty="0">
              <a:solidFill>
                <a:srgbClr val="000000"/>
              </a:solidFill>
              <a:latin typeface="Arial" panose="020B0604020202020204" pitchFamily="34" charset="0"/>
              <a:ea typeface="Arial Unicode MS"/>
              <a:cs typeface="Arial Unicode MS"/>
            </a:endParaRPr>
          </a:p>
        </p:txBody>
      </p:sp>
      <p:sp>
        <p:nvSpPr>
          <p:cNvPr id="8" name="Rectangle 7"/>
          <p:cNvSpPr/>
          <p:nvPr/>
        </p:nvSpPr>
        <p:spPr>
          <a:xfrm>
            <a:off x="7071361" y="3983124"/>
            <a:ext cx="4084321" cy="218521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gn="just">
              <a:spcAft>
                <a:spcPts val="600"/>
              </a:spcAft>
              <a:buFont typeface="Wingdings" panose="05000000000000000000" pitchFamily="2" charset="2"/>
              <a:buChar char="§"/>
            </a:pPr>
            <a:r>
              <a:rPr lang="en-US" dirty="0">
                <a:solidFill>
                  <a:srgbClr val="000000"/>
                </a:solidFill>
                <a:latin typeface="Times New Roman" panose="02020603050405020304" pitchFamily="18" charset="0"/>
                <a:ea typeface="Arial Unicode MS"/>
                <a:cs typeface="Arial Unicode MS"/>
              </a:rPr>
              <a:t>L</a:t>
            </a:r>
            <a:r>
              <a:rPr lang="vi-VN" dirty="0" smtClean="0">
                <a:solidFill>
                  <a:srgbClr val="000000"/>
                </a:solidFill>
                <a:latin typeface="Times New Roman" panose="02020603050405020304" pitchFamily="18" charset="0"/>
                <a:ea typeface="Arial Unicode MS"/>
                <a:cs typeface="Arial Unicode MS"/>
              </a:rPr>
              <a:t>à </a:t>
            </a:r>
            <a:r>
              <a:rPr lang="vi-VN" dirty="0">
                <a:solidFill>
                  <a:srgbClr val="000000"/>
                </a:solidFill>
                <a:latin typeface="Times New Roman" panose="02020603050405020304" pitchFamily="18" charset="0"/>
                <a:ea typeface="Arial Unicode MS"/>
                <a:cs typeface="Arial Unicode MS"/>
              </a:rPr>
              <a:t>kỹ thuật phát hiện kháng nguyên hoặc kháng thể, kỹ thuật sử dụng là test nhanh (rapid test) hoặc ELISA. </a:t>
            </a:r>
            <a:endParaRPr lang="en-US" dirty="0" smtClean="0">
              <a:solidFill>
                <a:srgbClr val="000000"/>
              </a:solidFill>
              <a:latin typeface="Times New Roman" panose="02020603050405020304" pitchFamily="18" charset="0"/>
              <a:ea typeface="Arial Unicode MS"/>
              <a:cs typeface="Arial Unicode MS"/>
            </a:endParaRPr>
          </a:p>
          <a:p>
            <a:pPr marL="285750" indent="-285750" algn="just">
              <a:spcAft>
                <a:spcPts val="600"/>
              </a:spcAft>
              <a:buFont typeface="Wingdings" panose="05000000000000000000" pitchFamily="2" charset="2"/>
              <a:buChar char="§"/>
            </a:pPr>
            <a:r>
              <a:rPr lang="en-US" dirty="0" smtClean="0">
                <a:solidFill>
                  <a:srgbClr val="000000"/>
                </a:solidFill>
                <a:latin typeface="Times New Roman" panose="02020603050405020304" pitchFamily="18" charset="0"/>
                <a:ea typeface="Arial Unicode MS"/>
                <a:cs typeface="Arial Unicode MS"/>
              </a:rPr>
              <a:t>Đ</a:t>
            </a:r>
            <a:r>
              <a:rPr lang="vi-VN" dirty="0" smtClean="0">
                <a:solidFill>
                  <a:srgbClr val="000000"/>
                </a:solidFill>
                <a:latin typeface="Times New Roman" panose="02020603050405020304" pitchFamily="18" charset="0"/>
                <a:ea typeface="Arial Unicode MS"/>
                <a:cs typeface="Arial Unicode MS"/>
              </a:rPr>
              <a:t>ộ </a:t>
            </a:r>
            <a:r>
              <a:rPr lang="vi-VN" dirty="0">
                <a:solidFill>
                  <a:srgbClr val="000000"/>
                </a:solidFill>
                <a:latin typeface="Times New Roman" panose="02020603050405020304" pitchFamily="18" charset="0"/>
                <a:ea typeface="Arial Unicode MS"/>
                <a:cs typeface="Arial Unicode MS"/>
              </a:rPr>
              <a:t>nhạy và đặc hiệu khoảng 60 - 70% thường được sử dụng để sàng lọc</a:t>
            </a:r>
            <a:r>
              <a:rPr lang="vi-VN" dirty="0" smtClean="0">
                <a:solidFill>
                  <a:srgbClr val="000000"/>
                </a:solidFill>
                <a:latin typeface="Times New Roman" panose="02020603050405020304" pitchFamily="18" charset="0"/>
                <a:ea typeface="Arial Unicode MS"/>
                <a:cs typeface="Arial Unicode MS"/>
              </a:rPr>
              <a:t>.</a:t>
            </a:r>
            <a:endParaRPr lang="en-US" dirty="0" smtClean="0">
              <a:solidFill>
                <a:srgbClr val="000000"/>
              </a:solidFill>
              <a:latin typeface="Times New Roman" panose="02020603050405020304" pitchFamily="18" charset="0"/>
              <a:ea typeface="Arial Unicode MS"/>
              <a:cs typeface="Arial Unicode MS"/>
            </a:endParaRPr>
          </a:p>
          <a:p>
            <a:pPr marL="285750" indent="-285750" algn="just">
              <a:spcAft>
                <a:spcPts val="600"/>
              </a:spcAft>
              <a:buFont typeface="Wingdings" panose="05000000000000000000" pitchFamily="2" charset="2"/>
              <a:buChar char="§"/>
            </a:pPr>
            <a:r>
              <a:rPr lang="vi-VN" dirty="0" smtClean="0">
                <a:solidFill>
                  <a:srgbClr val="000000"/>
                </a:solidFill>
                <a:latin typeface="Times New Roman" panose="02020603050405020304" pitchFamily="18" charset="0"/>
                <a:ea typeface="Arial Unicode MS"/>
                <a:cs typeface="Arial Unicode MS"/>
              </a:rPr>
              <a:t> </a:t>
            </a:r>
            <a:r>
              <a:rPr lang="vi-VN" dirty="0">
                <a:solidFill>
                  <a:srgbClr val="000000"/>
                </a:solidFill>
                <a:latin typeface="Times New Roman" panose="02020603050405020304" pitchFamily="18" charset="0"/>
                <a:ea typeface="Arial Unicode MS"/>
                <a:cs typeface="Arial Unicode MS"/>
              </a:rPr>
              <a:t>Để chẩn đoán khẳng định cần làm Real-time PCR.</a:t>
            </a:r>
            <a:endParaRPr lang="en-US" dirty="0">
              <a:solidFill>
                <a:srgbClr val="000000"/>
              </a:solidFill>
              <a:latin typeface="Arial" panose="020B0604020202020204" pitchFamily="34" charset="0"/>
              <a:ea typeface="Arial Unicode MS"/>
              <a:cs typeface="Arial Unicode MS"/>
            </a:endParaRPr>
          </a:p>
        </p:txBody>
      </p:sp>
      <p:cxnSp>
        <p:nvCxnSpPr>
          <p:cNvPr id="10" name="Straight Arrow Connector 9"/>
          <p:cNvCxnSpPr>
            <a:stCxn id="3" idx="2"/>
            <a:endCxn id="7" idx="0"/>
          </p:cNvCxnSpPr>
          <p:nvPr/>
        </p:nvCxnSpPr>
        <p:spPr>
          <a:xfrm flipH="1">
            <a:off x="3059515" y="3497965"/>
            <a:ext cx="2623426" cy="3856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3" idx="2"/>
            <a:endCxn id="20" idx="0"/>
          </p:cNvCxnSpPr>
          <p:nvPr/>
        </p:nvCxnSpPr>
        <p:spPr>
          <a:xfrm>
            <a:off x="5682941" y="3497965"/>
            <a:ext cx="3196047" cy="1118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7994771" y="3609835"/>
            <a:ext cx="1768433" cy="369332"/>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vi-VN" dirty="0">
                <a:solidFill>
                  <a:srgbClr val="000000"/>
                </a:solidFill>
                <a:latin typeface="Times New Roman" panose="02020603050405020304" pitchFamily="18" charset="0"/>
                <a:ea typeface="Arial Unicode MS"/>
                <a:cs typeface="Arial Unicode MS"/>
              </a:rPr>
              <a:t>Huyết thanh học </a:t>
            </a:r>
            <a:endParaRPr lang="en-US" dirty="0"/>
          </a:p>
        </p:txBody>
      </p:sp>
      <p:sp>
        <p:nvSpPr>
          <p:cNvPr id="5" name="Rectangle 4"/>
          <p:cNvSpPr/>
          <p:nvPr/>
        </p:nvSpPr>
        <p:spPr>
          <a:xfrm>
            <a:off x="1037578" y="2562262"/>
            <a:ext cx="4551246" cy="369332"/>
          </a:xfrm>
          <a:prstGeom prst="rect">
            <a:avLst/>
          </a:prstGeom>
        </p:spPr>
        <p:txBody>
          <a:bodyPr wrap="none">
            <a:spAutoFit/>
          </a:bodyPr>
          <a:lstStyle/>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2.2.1. Xét nghiệm chẩn đoán căn nguyên</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19328491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solidFill>
                  <a:schemeClr val="bg1"/>
                </a:solidFill>
                <a:effectLst/>
              </a:rPr>
              <a:t>II. LÂM SÀNG NHIỄM VI RÚT ADENO</a:t>
            </a:r>
            <a:endParaRPr lang="en-US" sz="2400" dirty="0">
              <a:solidFill>
                <a:schemeClr val="bg1"/>
              </a:solidFill>
              <a:effectLst/>
            </a:endParaRPr>
          </a:p>
        </p:txBody>
      </p:sp>
      <p:sp>
        <p:nvSpPr>
          <p:cNvPr id="5" name="Rectangle 4"/>
          <p:cNvSpPr/>
          <p:nvPr/>
        </p:nvSpPr>
        <p:spPr>
          <a:xfrm>
            <a:off x="1676399" y="2632664"/>
            <a:ext cx="9035143" cy="923330"/>
          </a:xfrm>
          <a:prstGeom prst="rect">
            <a:avLst/>
          </a:prstGeom>
        </p:spPr>
        <p:txBody>
          <a:bodyPr wrap="square">
            <a:spAutoFit/>
          </a:bodyPr>
          <a:lstStyle/>
          <a:p>
            <a:r>
              <a:rPr lang="en-US" dirty="0" smtClean="0">
                <a:solidFill>
                  <a:srgbClr val="000000"/>
                </a:solidFill>
                <a:latin typeface="Times New Roman" panose="02020603050405020304" pitchFamily="18" charset="0"/>
                <a:ea typeface="Arial Unicode MS"/>
                <a:cs typeface="Times New Roman" panose="02020603050405020304" pitchFamily="18" charset="0"/>
              </a:rPr>
              <a:t>b). </a:t>
            </a:r>
            <a:r>
              <a:rPr lang="vi-VN" dirty="0" smtClean="0">
                <a:solidFill>
                  <a:srgbClr val="000000"/>
                </a:solidFill>
                <a:latin typeface="Times New Roman" panose="02020603050405020304" pitchFamily="18" charset="0"/>
                <a:ea typeface="Arial Unicode MS"/>
                <a:cs typeface="Times New Roman" panose="02020603050405020304" pitchFamily="18" charset="0"/>
              </a:rPr>
              <a:t>Xét </a:t>
            </a:r>
            <a:r>
              <a:rPr lang="vi-VN" dirty="0">
                <a:solidFill>
                  <a:srgbClr val="000000"/>
                </a:solidFill>
                <a:latin typeface="Times New Roman" panose="02020603050405020304" pitchFamily="18" charset="0"/>
                <a:ea typeface="Arial Unicode MS"/>
                <a:cs typeface="Times New Roman" panose="02020603050405020304" pitchFamily="18" charset="0"/>
              </a:rPr>
              <a:t>nghiệm khẳng định vi rút adeno bằng xét nghiệm Real-time PCR trong dịch tỵ </a:t>
            </a:r>
            <a:r>
              <a:rPr lang="vi-VN" dirty="0" smtClean="0">
                <a:solidFill>
                  <a:srgbClr val="000000"/>
                </a:solidFill>
                <a:latin typeface="Times New Roman" panose="02020603050405020304" pitchFamily="18" charset="0"/>
                <a:ea typeface="Arial Unicode MS"/>
                <a:cs typeface="Times New Roman" panose="02020603050405020304" pitchFamily="18" charset="0"/>
              </a:rPr>
              <a:t>hầu</a:t>
            </a:r>
            <a:r>
              <a:rPr lang="en-US" dirty="0" smtClean="0">
                <a:solidFill>
                  <a:srgbClr val="000000"/>
                </a:solidFill>
                <a:latin typeface="Times New Roman" panose="02020603050405020304" pitchFamily="18" charset="0"/>
                <a:ea typeface="Arial Unicode MS"/>
                <a:cs typeface="Times New Roman" panose="02020603050405020304" pitchFamily="18" charset="0"/>
              </a:rPr>
              <a:t>, </a:t>
            </a:r>
            <a:r>
              <a:rPr lang="vi-VN" dirty="0" smtClean="0">
                <a:latin typeface="Times New Roman" panose="02020603050405020304" pitchFamily="18" charset="0"/>
                <a:cs typeface="Times New Roman" panose="02020603050405020304" pitchFamily="18" charset="0"/>
              </a:rPr>
              <a:t>xét </a:t>
            </a:r>
            <a:r>
              <a:rPr lang="vi-VN" dirty="0">
                <a:latin typeface="Times New Roman" panose="02020603050405020304" pitchFamily="18" charset="0"/>
                <a:cs typeface="Times New Roman" panose="02020603050405020304" pitchFamily="18" charset="0"/>
              </a:rPr>
              <a:t>nghiệm có giá trị trong ch</a:t>
            </a:r>
            <a:r>
              <a:rPr lang="en-US" dirty="0">
                <a:latin typeface="Times New Roman" panose="02020603050405020304" pitchFamily="18" charset="0"/>
                <a:cs typeface="Times New Roman" panose="02020603050405020304" pitchFamily="18" charset="0"/>
              </a:rPr>
              <a:t>ẩ</a:t>
            </a:r>
            <a:r>
              <a:rPr lang="vi-VN" dirty="0">
                <a:latin typeface="Times New Roman" panose="02020603050405020304" pitchFamily="18" charset="0"/>
                <a:cs typeface="Times New Roman" panose="02020603050405020304" pitchFamily="18" charset="0"/>
              </a:rPr>
              <a:t>n đoán căn nguyên gây viêm phế quản phổi với độ nhạy và độ đặc hiệu cao nhất</a:t>
            </a:r>
            <a:r>
              <a:rPr lang="vi-VN" dirty="0" smtClean="0">
                <a:latin typeface="Times New Roman" panose="02020603050405020304" pitchFamily="18" charset="0"/>
                <a:cs typeface="Times New Roman" panose="02020603050405020304" pitchFamily="18" charset="0"/>
              </a:rPr>
              <a:t>.</a:t>
            </a:r>
            <a:r>
              <a:rPr lang="vi-VN"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6" name="Rectangle 5"/>
          <p:cNvSpPr/>
          <p:nvPr/>
        </p:nvSpPr>
        <p:spPr>
          <a:xfrm>
            <a:off x="3113313" y="4122270"/>
            <a:ext cx="5860871" cy="36933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indent="457200" algn="just">
              <a:spcAft>
                <a:spcPts val="600"/>
              </a:spcAft>
            </a:pPr>
            <a:r>
              <a:rPr lang="en-US" dirty="0" smtClean="0">
                <a:solidFill>
                  <a:srgbClr val="000000"/>
                </a:solidFill>
                <a:latin typeface="Times New Roman" panose="02020603050405020304" pitchFamily="18" charset="0"/>
                <a:ea typeface="Arial Unicode MS"/>
                <a:cs typeface="Arial Unicode MS"/>
              </a:rPr>
              <a:t>c). </a:t>
            </a:r>
            <a:r>
              <a:rPr lang="vi-VN" dirty="0" smtClean="0">
                <a:solidFill>
                  <a:srgbClr val="000000"/>
                </a:solidFill>
                <a:latin typeface="Times New Roman" panose="02020603050405020304" pitchFamily="18" charset="0"/>
                <a:ea typeface="Arial Unicode MS"/>
                <a:cs typeface="Arial Unicode MS"/>
              </a:rPr>
              <a:t>Chỉ </a:t>
            </a:r>
            <a:r>
              <a:rPr lang="vi-VN" dirty="0">
                <a:solidFill>
                  <a:srgbClr val="000000"/>
                </a:solidFill>
                <a:latin typeface="Times New Roman" panose="02020603050405020304" pitchFamily="18" charset="0"/>
                <a:ea typeface="Arial Unicode MS"/>
                <a:cs typeface="Arial Unicode MS"/>
              </a:rPr>
              <a:t>định xét nghiệm Real-time PCR tìm vi rút adeno:</a:t>
            </a:r>
            <a:endParaRPr lang="en-US" dirty="0">
              <a:solidFill>
                <a:srgbClr val="000000"/>
              </a:solidFill>
              <a:latin typeface="Arial" panose="020B0604020202020204" pitchFamily="34" charset="0"/>
              <a:ea typeface="Arial Unicode MS"/>
              <a:cs typeface="Arial Unicode MS"/>
            </a:endParaRPr>
          </a:p>
        </p:txBody>
      </p:sp>
      <p:sp>
        <p:nvSpPr>
          <p:cNvPr id="9" name="Rounded Rectangle 8"/>
          <p:cNvSpPr/>
          <p:nvPr/>
        </p:nvSpPr>
        <p:spPr>
          <a:xfrm>
            <a:off x="1345474" y="4833257"/>
            <a:ext cx="2233749" cy="175042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vi-VN">
                <a:latin typeface="+mj-lt"/>
              </a:rPr>
              <a:t>+ Sốt cao liên tục trên 48 giờ, đáp ứng kém với thuốc hạ sốt, </a:t>
            </a:r>
            <a:r>
              <a:rPr lang="vi-VN" i="1">
                <a:latin typeface="+mj-lt"/>
              </a:rPr>
              <a:t>và</a:t>
            </a:r>
            <a:endParaRPr lang="en-US">
              <a:latin typeface="+mj-lt"/>
            </a:endParaRPr>
          </a:p>
        </p:txBody>
      </p:sp>
      <p:sp>
        <p:nvSpPr>
          <p:cNvPr id="11" name="Rounded Rectangle 10"/>
          <p:cNvSpPr/>
          <p:nvPr/>
        </p:nvSpPr>
        <p:spPr>
          <a:xfrm>
            <a:off x="4519749" y="4833256"/>
            <a:ext cx="2508069" cy="175042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vi-VN">
                <a:latin typeface="+mj-lt"/>
              </a:rPr>
              <a:t>+ Biểu hiện viêm đường hô hấp, viêm kết mạc, nôn, rối loạn tiêu hóa, </a:t>
            </a:r>
            <a:r>
              <a:rPr lang="vi-VN" i="1">
                <a:latin typeface="+mj-lt"/>
              </a:rPr>
              <a:t>và</a:t>
            </a:r>
            <a:endParaRPr lang="en-US">
              <a:latin typeface="+mj-lt"/>
            </a:endParaRPr>
          </a:p>
        </p:txBody>
      </p:sp>
      <p:sp>
        <p:nvSpPr>
          <p:cNvPr id="12" name="Rounded Rectangle 11"/>
          <p:cNvSpPr/>
          <p:nvPr/>
        </p:nvSpPr>
        <p:spPr>
          <a:xfrm>
            <a:off x="8113692" y="4833256"/>
            <a:ext cx="2597850" cy="16851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vi-VN">
                <a:latin typeface="+mj-lt"/>
              </a:rPr>
              <a:t>+ Xét nghiệm phản ứng viêm không đặc hiệu tăng cao, hoặc có bệnh kèm theo.</a:t>
            </a:r>
            <a:endParaRPr lang="en-US">
              <a:latin typeface="+mj-lt"/>
            </a:endParaRPr>
          </a:p>
        </p:txBody>
      </p:sp>
      <p:sp>
        <p:nvSpPr>
          <p:cNvPr id="14" name="Right Arrow 13"/>
          <p:cNvSpPr/>
          <p:nvPr/>
        </p:nvSpPr>
        <p:spPr>
          <a:xfrm>
            <a:off x="3769463" y="5466151"/>
            <a:ext cx="705394" cy="48463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Right Arrow 18"/>
          <p:cNvSpPr/>
          <p:nvPr/>
        </p:nvSpPr>
        <p:spPr>
          <a:xfrm>
            <a:off x="7218058" y="5433494"/>
            <a:ext cx="705394" cy="48463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94304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solidFill>
                  <a:schemeClr val="bg1"/>
                </a:solidFill>
                <a:effectLst/>
              </a:rPr>
              <a:t>II. LÂM SÀNG NHIỄM VI RÚT ADENO</a:t>
            </a:r>
            <a:endParaRPr lang="en-US" sz="2400" dirty="0">
              <a:solidFill>
                <a:schemeClr val="bg1"/>
              </a:solidFill>
              <a:effectLst/>
            </a:endParaRPr>
          </a:p>
        </p:txBody>
      </p:sp>
      <p:sp>
        <p:nvSpPr>
          <p:cNvPr id="3" name="Rectangle 2"/>
          <p:cNvSpPr/>
          <p:nvPr/>
        </p:nvSpPr>
        <p:spPr>
          <a:xfrm>
            <a:off x="539931" y="2269812"/>
            <a:ext cx="7611291" cy="369332"/>
          </a:xfrm>
          <a:prstGeom prst="rect">
            <a:avLst/>
          </a:prstGeom>
        </p:spPr>
        <p:txBody>
          <a:bodyPr wrap="square">
            <a:spAutoFit/>
          </a:bodyPr>
          <a:lstStyle/>
          <a:p>
            <a:pPr indent="457200">
              <a:spcAft>
                <a:spcPts val="600"/>
              </a:spcAft>
            </a:pPr>
            <a:r>
              <a:rPr lang="vi-VN" b="1" i="1" dirty="0">
                <a:solidFill>
                  <a:srgbClr val="000000"/>
                </a:solidFill>
                <a:latin typeface="Times New Roman" panose="02020603050405020304" pitchFamily="18" charset="0"/>
                <a:ea typeface="Arial Unicode MS"/>
                <a:cs typeface="Arial Unicode MS"/>
              </a:rPr>
              <a:t>2.2.2. Xét nghiệm huyết học, sinh hóa máu và vi sinh, sinh học phân </a:t>
            </a:r>
            <a:r>
              <a:rPr lang="vi-VN" b="1" i="1" dirty="0" smtClean="0">
                <a:solidFill>
                  <a:srgbClr val="000000"/>
                </a:solidFill>
                <a:latin typeface="Times New Roman" panose="02020603050405020304" pitchFamily="18" charset="0"/>
                <a:ea typeface="Arial Unicode MS"/>
                <a:cs typeface="Arial Unicode MS"/>
              </a:rPr>
              <a:t>tử</a:t>
            </a:r>
            <a:r>
              <a:rPr lang="en-US" b="1" i="1" dirty="0" smtClean="0">
                <a:solidFill>
                  <a:srgbClr val="000000"/>
                </a:solidFill>
                <a:latin typeface="Times New Roman" panose="02020603050405020304" pitchFamily="18" charset="0"/>
                <a:ea typeface="Arial Unicode MS"/>
                <a:cs typeface="Arial Unicode MS"/>
              </a:rPr>
              <a:t>.</a:t>
            </a:r>
            <a:endParaRPr lang="en-US" dirty="0">
              <a:solidFill>
                <a:srgbClr val="000000"/>
              </a:solidFill>
              <a:latin typeface="Arial" panose="020B0604020202020204" pitchFamily="34" charset="0"/>
              <a:ea typeface="Arial Unicode MS"/>
              <a:cs typeface="Arial Unicode MS"/>
            </a:endParaRPr>
          </a:p>
        </p:txBody>
      </p:sp>
      <p:sp>
        <p:nvSpPr>
          <p:cNvPr id="7" name="Rectangle 6"/>
          <p:cNvSpPr/>
          <p:nvPr/>
        </p:nvSpPr>
        <p:spPr>
          <a:xfrm>
            <a:off x="1154954" y="2639144"/>
            <a:ext cx="10092166" cy="646331"/>
          </a:xfrm>
          <a:prstGeom prst="rect">
            <a:avLst/>
          </a:prstGeom>
        </p:spPr>
        <p:txBody>
          <a:bodyPr wrap="square">
            <a:spAutoFit/>
          </a:bodyPr>
          <a:lstStyle/>
          <a:p>
            <a:pPr marL="285750" indent="-285750" algn="just">
              <a:spcAft>
                <a:spcPts val="600"/>
              </a:spcAft>
              <a:buFont typeface="Wingdings" panose="05000000000000000000" pitchFamily="2" charset="2"/>
              <a:buChar char="v"/>
            </a:pPr>
            <a:r>
              <a:rPr lang="vi-VN" dirty="0">
                <a:solidFill>
                  <a:srgbClr val="000000"/>
                </a:solidFill>
                <a:latin typeface="Times New Roman" panose="02020603050405020304" pitchFamily="18" charset="0"/>
                <a:ea typeface="Arial Unicode MS"/>
                <a:cs typeface="Arial Unicode MS"/>
              </a:rPr>
              <a:t>Những biến đổi về xét nghiệm sinh hóa, huyết học của nhiễm vi rút adeno thường không đặc hiệu. Chỉ định xét nghiệm tùy theo mức độ của bệnh và điều kiện của cơ sở điều trị.</a:t>
            </a:r>
            <a:endParaRPr lang="en-US" dirty="0">
              <a:solidFill>
                <a:srgbClr val="000000"/>
              </a:solidFill>
              <a:latin typeface="Arial" panose="020B0604020202020204" pitchFamily="34" charset="0"/>
              <a:ea typeface="Arial Unicode MS"/>
              <a:cs typeface="Arial Unicode MS"/>
            </a:endParaRPr>
          </a:p>
        </p:txBody>
      </p:sp>
      <p:sp>
        <p:nvSpPr>
          <p:cNvPr id="8" name="Rectangle 7"/>
          <p:cNvSpPr/>
          <p:nvPr/>
        </p:nvSpPr>
        <p:spPr>
          <a:xfrm>
            <a:off x="539931" y="3285475"/>
            <a:ext cx="3217547" cy="369332"/>
          </a:xfrm>
          <a:prstGeom prst="rect">
            <a:avLst/>
          </a:prstGeom>
        </p:spPr>
        <p:txBody>
          <a:bodyPr wrap="none">
            <a:spAutoFit/>
          </a:bodyPr>
          <a:lstStyle/>
          <a:p>
            <a:pPr indent="457200" algn="just">
              <a:spcAft>
                <a:spcPts val="600"/>
              </a:spcAft>
            </a:pPr>
            <a:r>
              <a:rPr lang="vi-VN" b="1" i="1">
                <a:solidFill>
                  <a:srgbClr val="000000"/>
                </a:solidFill>
                <a:latin typeface="Times New Roman" panose="02020603050405020304" pitchFamily="18" charset="0"/>
                <a:ea typeface="Arial Unicode MS"/>
                <a:cs typeface="Arial Unicode MS"/>
              </a:rPr>
              <a:t>2.2.3. </a:t>
            </a:r>
            <a:r>
              <a:rPr lang="vi-VN" b="1" i="1" dirty="0">
                <a:solidFill>
                  <a:srgbClr val="000000"/>
                </a:solidFill>
                <a:latin typeface="Times New Roman" panose="02020603050405020304" pitchFamily="18" charset="0"/>
                <a:ea typeface="Arial Unicode MS"/>
                <a:cs typeface="Arial Unicode MS"/>
              </a:rPr>
              <a:t>Chẩn đoán hình ảnh</a:t>
            </a:r>
            <a:endParaRPr lang="en-US" dirty="0">
              <a:solidFill>
                <a:srgbClr val="000000"/>
              </a:solidFill>
              <a:latin typeface="Arial" panose="020B0604020202020204" pitchFamily="34" charset="0"/>
              <a:ea typeface="Arial Unicode MS"/>
              <a:cs typeface="Arial Unicode MS"/>
            </a:endParaRPr>
          </a:p>
        </p:txBody>
      </p:sp>
      <p:sp>
        <p:nvSpPr>
          <p:cNvPr id="10" name="Rectangle 9"/>
          <p:cNvSpPr/>
          <p:nvPr/>
        </p:nvSpPr>
        <p:spPr>
          <a:xfrm>
            <a:off x="1058091" y="3931806"/>
            <a:ext cx="2699388" cy="266226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spcAft>
                <a:spcPts val="600"/>
              </a:spcAft>
            </a:pPr>
            <a:r>
              <a:rPr lang="vi-VN" b="1" dirty="0" smtClean="0">
                <a:solidFill>
                  <a:srgbClr val="000000"/>
                </a:solidFill>
                <a:latin typeface="Times New Roman" panose="02020603050405020304" pitchFamily="18" charset="0"/>
                <a:ea typeface="Arial Unicode MS"/>
                <a:cs typeface="Arial Unicode MS"/>
              </a:rPr>
              <a:t>Xquang </a:t>
            </a:r>
            <a:r>
              <a:rPr lang="vi-VN" b="1" dirty="0">
                <a:solidFill>
                  <a:srgbClr val="000000"/>
                </a:solidFill>
                <a:latin typeface="Times New Roman" panose="02020603050405020304" pitchFamily="18" charset="0"/>
                <a:ea typeface="Arial Unicode MS"/>
                <a:cs typeface="Arial Unicode MS"/>
              </a:rPr>
              <a:t>tim phổi </a:t>
            </a:r>
            <a:r>
              <a:rPr lang="en-US" b="1" dirty="0" smtClean="0">
                <a:solidFill>
                  <a:srgbClr val="000000"/>
                </a:solidFill>
                <a:latin typeface="Times New Roman" panose="02020603050405020304" pitchFamily="18" charset="0"/>
                <a:ea typeface="Arial Unicode MS"/>
                <a:cs typeface="Arial Unicode MS"/>
              </a:rPr>
              <a:t>:</a:t>
            </a:r>
          </a:p>
          <a:p>
            <a:pPr marL="285750" indent="-285750">
              <a:spcAft>
                <a:spcPts val="600"/>
              </a:spcAft>
              <a:buFont typeface="Wingdings" panose="05000000000000000000" pitchFamily="2" charset="2"/>
              <a:buChar char="q"/>
            </a:pPr>
            <a:r>
              <a:rPr lang="en-US" dirty="0" smtClean="0">
                <a:solidFill>
                  <a:srgbClr val="000000"/>
                </a:solidFill>
                <a:latin typeface="Times New Roman" panose="02020603050405020304" pitchFamily="18" charset="0"/>
                <a:ea typeface="Arial Unicode MS"/>
                <a:cs typeface="Arial Unicode MS"/>
              </a:rPr>
              <a:t> </a:t>
            </a:r>
            <a:r>
              <a:rPr lang="en-US" dirty="0">
                <a:solidFill>
                  <a:srgbClr val="000000"/>
                </a:solidFill>
                <a:latin typeface="Times New Roman" panose="02020603050405020304" pitchFamily="18" charset="0"/>
                <a:ea typeface="Arial Unicode MS"/>
                <a:cs typeface="Arial Unicode MS"/>
              </a:rPr>
              <a:t>C</a:t>
            </a:r>
            <a:r>
              <a:rPr lang="vi-VN" dirty="0" smtClean="0">
                <a:solidFill>
                  <a:srgbClr val="000000"/>
                </a:solidFill>
                <a:latin typeface="Times New Roman" panose="02020603050405020304" pitchFamily="18" charset="0"/>
                <a:ea typeface="Arial Unicode MS"/>
                <a:cs typeface="Arial Unicode MS"/>
              </a:rPr>
              <a:t>ó </a:t>
            </a:r>
            <a:r>
              <a:rPr lang="vi-VN" dirty="0">
                <a:solidFill>
                  <a:srgbClr val="000000"/>
                </a:solidFill>
                <a:latin typeface="Times New Roman" panose="02020603050405020304" pitchFamily="18" charset="0"/>
                <a:ea typeface="Arial Unicode MS"/>
                <a:cs typeface="Arial Unicode MS"/>
              </a:rPr>
              <a:t>thể có hình ảnh mờ phế nang khu trú ở một thùy, nhiều thùy hay lan tỏa hai phế trường; ứ khí xen kẽ đám mờ rải rác; tràn dịch màng phổi khu trú, mờ rãnh liên thùy.</a:t>
            </a:r>
            <a:endParaRPr lang="en-US" dirty="0">
              <a:solidFill>
                <a:srgbClr val="000000"/>
              </a:solidFill>
              <a:latin typeface="Arial" panose="020B0604020202020204" pitchFamily="34" charset="0"/>
              <a:ea typeface="Arial Unicode MS"/>
              <a:cs typeface="Arial Unicode MS"/>
            </a:endParaRPr>
          </a:p>
        </p:txBody>
      </p:sp>
      <p:sp>
        <p:nvSpPr>
          <p:cNvPr id="13" name="Rectangle 12"/>
          <p:cNvSpPr/>
          <p:nvPr/>
        </p:nvSpPr>
        <p:spPr>
          <a:xfrm>
            <a:off x="4071256" y="3931692"/>
            <a:ext cx="2695304" cy="273921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57200" algn="ctr">
              <a:spcAft>
                <a:spcPts val="600"/>
              </a:spcAft>
            </a:pPr>
            <a:r>
              <a:rPr lang="vi-VN" b="1" dirty="0" smtClean="0">
                <a:solidFill>
                  <a:srgbClr val="000000"/>
                </a:solidFill>
                <a:latin typeface="Times New Roman" panose="02020603050405020304" pitchFamily="18" charset="0"/>
                <a:ea typeface="Arial Unicode MS"/>
                <a:cs typeface="Arial Unicode MS"/>
              </a:rPr>
              <a:t>Siêu âm</a:t>
            </a:r>
            <a:r>
              <a:rPr lang="en-US" b="1" dirty="0" smtClean="0">
                <a:solidFill>
                  <a:srgbClr val="000000"/>
                </a:solidFill>
                <a:latin typeface="Times New Roman" panose="02020603050405020304" pitchFamily="18" charset="0"/>
                <a:ea typeface="Arial Unicode MS"/>
                <a:cs typeface="Arial Unicode MS"/>
              </a:rPr>
              <a:t>:</a:t>
            </a:r>
            <a:r>
              <a:rPr lang="vi-VN" b="1" dirty="0" smtClean="0">
                <a:solidFill>
                  <a:srgbClr val="000000"/>
                </a:solidFill>
                <a:latin typeface="Times New Roman" panose="02020603050405020304" pitchFamily="18" charset="0"/>
                <a:ea typeface="Arial Unicode MS"/>
                <a:cs typeface="Arial Unicode MS"/>
              </a:rPr>
              <a:t> </a:t>
            </a:r>
            <a:endParaRPr lang="en-US" b="1" dirty="0" smtClean="0">
              <a:solidFill>
                <a:srgbClr val="000000"/>
              </a:solidFill>
              <a:latin typeface="Times New Roman" panose="02020603050405020304" pitchFamily="18" charset="0"/>
              <a:ea typeface="Arial Unicode MS"/>
              <a:cs typeface="Arial Unicode MS"/>
            </a:endParaRPr>
          </a:p>
          <a:p>
            <a:pPr marL="285750" indent="-285750">
              <a:spcAft>
                <a:spcPts val="600"/>
              </a:spcAft>
              <a:buFont typeface="Wingdings" panose="05000000000000000000" pitchFamily="2" charset="2"/>
              <a:buChar char="q"/>
            </a:pPr>
            <a:r>
              <a:rPr lang="en-US" dirty="0" err="1" smtClean="0">
                <a:solidFill>
                  <a:srgbClr val="000000"/>
                </a:solidFill>
                <a:latin typeface="Times New Roman" panose="02020603050405020304" pitchFamily="18" charset="0"/>
                <a:ea typeface="Arial Unicode MS"/>
                <a:cs typeface="Arial Unicode MS"/>
              </a:rPr>
              <a:t>Siêu</a:t>
            </a:r>
            <a:r>
              <a:rPr lang="en-US" dirty="0" smtClean="0">
                <a:solidFill>
                  <a:srgbClr val="000000"/>
                </a:solidFill>
                <a:latin typeface="Times New Roman" panose="02020603050405020304" pitchFamily="18" charset="0"/>
                <a:ea typeface="Arial Unicode MS"/>
                <a:cs typeface="Arial Unicode MS"/>
              </a:rPr>
              <a:t> </a:t>
            </a:r>
            <a:r>
              <a:rPr lang="en-US" dirty="0" err="1" smtClean="0">
                <a:solidFill>
                  <a:srgbClr val="000000"/>
                </a:solidFill>
                <a:latin typeface="Times New Roman" panose="02020603050405020304" pitchFamily="18" charset="0"/>
                <a:ea typeface="Arial Unicode MS"/>
                <a:cs typeface="Arial Unicode MS"/>
              </a:rPr>
              <a:t>âm</a:t>
            </a:r>
            <a:r>
              <a:rPr lang="en-US" dirty="0" smtClean="0">
                <a:solidFill>
                  <a:srgbClr val="000000"/>
                </a:solidFill>
                <a:latin typeface="Times New Roman" panose="02020603050405020304" pitchFamily="18" charset="0"/>
                <a:ea typeface="Arial Unicode MS"/>
                <a:cs typeface="Arial Unicode MS"/>
              </a:rPr>
              <a:t> </a:t>
            </a:r>
            <a:r>
              <a:rPr lang="vi-VN" dirty="0" smtClean="0">
                <a:solidFill>
                  <a:srgbClr val="000000"/>
                </a:solidFill>
                <a:latin typeface="Times New Roman" panose="02020603050405020304" pitchFamily="18" charset="0"/>
                <a:ea typeface="Arial Unicode MS"/>
                <a:cs typeface="Arial Unicode MS"/>
              </a:rPr>
              <a:t>phổi </a:t>
            </a:r>
            <a:r>
              <a:rPr lang="vi-VN" dirty="0">
                <a:solidFill>
                  <a:srgbClr val="000000"/>
                </a:solidFill>
                <a:latin typeface="Times New Roman" panose="02020603050405020304" pitchFamily="18" charset="0"/>
                <a:ea typeface="Arial Unicode MS"/>
                <a:cs typeface="Arial Unicode MS"/>
              </a:rPr>
              <a:t>hình ảnh B - line đặc trưng của viêm phổi do vi rút, đông đặc dưới màng phổi. </a:t>
            </a:r>
            <a:endParaRPr lang="en-US" dirty="0" smtClean="0">
              <a:solidFill>
                <a:srgbClr val="000000"/>
              </a:solidFill>
              <a:latin typeface="Times New Roman" panose="02020603050405020304" pitchFamily="18" charset="0"/>
              <a:ea typeface="Arial Unicode MS"/>
              <a:cs typeface="Arial Unicode MS"/>
            </a:endParaRPr>
          </a:p>
          <a:p>
            <a:pPr marL="285750" indent="-285750">
              <a:spcAft>
                <a:spcPts val="600"/>
              </a:spcAft>
              <a:buFont typeface="Wingdings" panose="05000000000000000000" pitchFamily="2" charset="2"/>
              <a:buChar char="q"/>
            </a:pPr>
            <a:r>
              <a:rPr lang="vi-VN" dirty="0" smtClean="0">
                <a:solidFill>
                  <a:srgbClr val="000000"/>
                </a:solidFill>
                <a:latin typeface="Times New Roman" panose="02020603050405020304" pitchFamily="18" charset="0"/>
                <a:ea typeface="Arial Unicode MS"/>
                <a:cs typeface="Arial Unicode MS"/>
              </a:rPr>
              <a:t>Siêu </a:t>
            </a:r>
            <a:r>
              <a:rPr lang="vi-VN" dirty="0">
                <a:solidFill>
                  <a:srgbClr val="000000"/>
                </a:solidFill>
                <a:latin typeface="Times New Roman" panose="02020603050405020304" pitchFamily="18" charset="0"/>
                <a:ea typeface="Arial Unicode MS"/>
                <a:cs typeface="Arial Unicode MS"/>
              </a:rPr>
              <a:t>âm ổ bụng để loại trừ lồng ruột, viêm ruột thừa, viêm tụy cấp.</a:t>
            </a:r>
            <a:endParaRPr lang="en-US" dirty="0">
              <a:solidFill>
                <a:srgbClr val="000000"/>
              </a:solidFill>
              <a:latin typeface="Arial" panose="020B0604020202020204" pitchFamily="34" charset="0"/>
              <a:ea typeface="Arial Unicode MS"/>
              <a:cs typeface="Arial Unicode MS"/>
            </a:endParaRPr>
          </a:p>
        </p:txBody>
      </p:sp>
      <p:sp>
        <p:nvSpPr>
          <p:cNvPr id="15" name="Rectangle 14"/>
          <p:cNvSpPr/>
          <p:nvPr/>
        </p:nvSpPr>
        <p:spPr>
          <a:xfrm>
            <a:off x="7088508" y="3931692"/>
            <a:ext cx="2320835" cy="238526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spcAft>
                <a:spcPts val="600"/>
              </a:spcAft>
            </a:pPr>
            <a:r>
              <a:rPr lang="vi-VN" b="1" dirty="0">
                <a:solidFill>
                  <a:srgbClr val="000000"/>
                </a:solidFill>
                <a:latin typeface="Times New Roman" panose="02020603050405020304" pitchFamily="18" charset="0"/>
                <a:ea typeface="Arial Unicode MS"/>
                <a:cs typeface="Arial Unicode MS"/>
              </a:rPr>
              <a:t>CT scan</a:t>
            </a:r>
            <a:endParaRPr lang="en-US" b="1" dirty="0" smtClean="0">
              <a:solidFill>
                <a:srgbClr val="000000"/>
              </a:solidFill>
              <a:latin typeface="Times New Roman" panose="02020603050405020304" pitchFamily="18" charset="0"/>
              <a:ea typeface="Arial Unicode MS"/>
              <a:cs typeface="Arial Unicode MS"/>
            </a:endParaRPr>
          </a:p>
          <a:p>
            <a:pPr marL="285750" indent="-285750">
              <a:spcAft>
                <a:spcPts val="600"/>
              </a:spcAft>
              <a:buFont typeface="Wingdings" panose="05000000000000000000" pitchFamily="2" charset="2"/>
              <a:buChar char="q"/>
            </a:pPr>
            <a:r>
              <a:rPr lang="vi-VN" dirty="0" smtClean="0">
                <a:solidFill>
                  <a:srgbClr val="000000"/>
                </a:solidFill>
                <a:latin typeface="Times New Roman" panose="02020603050405020304" pitchFamily="18" charset="0"/>
                <a:ea typeface="Arial Unicode MS"/>
                <a:cs typeface="Arial Unicode MS"/>
              </a:rPr>
              <a:t>CT </a:t>
            </a:r>
            <a:r>
              <a:rPr lang="vi-VN" dirty="0">
                <a:solidFill>
                  <a:srgbClr val="000000"/>
                </a:solidFill>
                <a:latin typeface="Times New Roman" panose="02020603050405020304" pitchFamily="18" charset="0"/>
                <a:ea typeface="Arial Unicode MS"/>
                <a:cs typeface="Arial Unicode MS"/>
              </a:rPr>
              <a:t>scan phổi khi tổn thương lan tỏa trên Xquang phổi: hình ảnh đông đặc nhu mô ph</a:t>
            </a:r>
            <a:r>
              <a:rPr lang="en-US" dirty="0">
                <a:solidFill>
                  <a:srgbClr val="000000"/>
                </a:solidFill>
                <a:latin typeface="Times New Roman" panose="02020603050405020304" pitchFamily="18" charset="0"/>
                <a:ea typeface="Arial Unicode MS"/>
                <a:cs typeface="Arial Unicode MS"/>
              </a:rPr>
              <a:t>ổ</a:t>
            </a:r>
            <a:r>
              <a:rPr lang="vi-VN" dirty="0">
                <a:solidFill>
                  <a:srgbClr val="000000"/>
                </a:solidFill>
                <a:latin typeface="Times New Roman" panose="02020603050405020304" pitchFamily="18" charset="0"/>
                <a:ea typeface="Arial Unicode MS"/>
                <a:cs typeface="Arial Unicode MS"/>
              </a:rPr>
              <a:t>i, kính mờ lan tỏa kèm ứ khí xen kẽ.</a:t>
            </a:r>
            <a:endParaRPr lang="en-US" dirty="0">
              <a:solidFill>
                <a:srgbClr val="000000"/>
              </a:solidFill>
              <a:latin typeface="Arial" panose="020B0604020202020204" pitchFamily="34" charset="0"/>
              <a:ea typeface="Arial Unicode MS"/>
              <a:cs typeface="Arial Unicode MS"/>
            </a:endParaRPr>
          </a:p>
        </p:txBody>
      </p:sp>
      <p:sp>
        <p:nvSpPr>
          <p:cNvPr id="16" name="Rectangle 15"/>
          <p:cNvSpPr/>
          <p:nvPr/>
        </p:nvSpPr>
        <p:spPr>
          <a:xfrm>
            <a:off x="9731291" y="3931692"/>
            <a:ext cx="1881051" cy="210826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indent="457200" algn="ctr">
              <a:spcAft>
                <a:spcPts val="600"/>
              </a:spcAft>
            </a:pPr>
            <a:r>
              <a:rPr lang="vi-VN" b="1" dirty="0" smtClean="0">
                <a:solidFill>
                  <a:srgbClr val="000000"/>
                </a:solidFill>
                <a:latin typeface="Times New Roman" panose="02020603050405020304" pitchFamily="18" charset="0"/>
                <a:ea typeface="Arial Unicode MS"/>
                <a:cs typeface="Arial Unicode MS"/>
              </a:rPr>
              <a:t>Siêu </a:t>
            </a:r>
            <a:r>
              <a:rPr lang="vi-VN" b="1" dirty="0">
                <a:solidFill>
                  <a:srgbClr val="000000"/>
                </a:solidFill>
                <a:latin typeface="Times New Roman" panose="02020603050405020304" pitchFamily="18" charset="0"/>
                <a:ea typeface="Arial Unicode MS"/>
                <a:cs typeface="Arial Unicode MS"/>
              </a:rPr>
              <a:t>âm tim </a:t>
            </a:r>
            <a:endParaRPr lang="en-US" b="1" dirty="0" smtClean="0">
              <a:solidFill>
                <a:srgbClr val="000000"/>
              </a:solidFill>
              <a:latin typeface="Times New Roman" panose="02020603050405020304" pitchFamily="18" charset="0"/>
              <a:ea typeface="Arial Unicode MS"/>
              <a:cs typeface="Arial Unicode MS"/>
            </a:endParaRPr>
          </a:p>
          <a:p>
            <a:pPr marL="285750" indent="-285750">
              <a:spcAft>
                <a:spcPts val="600"/>
              </a:spcAft>
              <a:buFont typeface="Wingdings" panose="05000000000000000000" pitchFamily="2" charset="2"/>
              <a:buChar char="q"/>
            </a:pPr>
            <a:r>
              <a:rPr lang="en-US" dirty="0">
                <a:solidFill>
                  <a:srgbClr val="000000"/>
                </a:solidFill>
                <a:latin typeface="Times New Roman" panose="02020603050405020304" pitchFamily="18" charset="0"/>
                <a:ea typeface="Arial Unicode MS"/>
                <a:cs typeface="Arial Unicode MS"/>
              </a:rPr>
              <a:t>T</a:t>
            </a:r>
            <a:r>
              <a:rPr lang="vi-VN" dirty="0" smtClean="0">
                <a:solidFill>
                  <a:srgbClr val="000000"/>
                </a:solidFill>
                <a:latin typeface="Times New Roman" panose="02020603050405020304" pitchFamily="18" charset="0"/>
                <a:ea typeface="Arial Unicode MS"/>
                <a:cs typeface="Arial Unicode MS"/>
              </a:rPr>
              <a:t>rong </a:t>
            </a:r>
            <a:r>
              <a:rPr lang="vi-VN" dirty="0">
                <a:solidFill>
                  <a:srgbClr val="000000"/>
                </a:solidFill>
                <a:latin typeface="Times New Roman" panose="02020603050405020304" pitchFamily="18" charset="0"/>
                <a:ea typeface="Arial Unicode MS"/>
                <a:cs typeface="Arial Unicode MS"/>
              </a:rPr>
              <a:t>các trường hợp nặng hoặc nghi ngờ có biểu hiện ở tim mạch.</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12276845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solidFill>
                  <a:schemeClr val="bg1"/>
                </a:solidFill>
                <a:effectLst/>
              </a:rPr>
              <a:t>II. LÂM SÀNG NHIỄM VI RÚT ADENO</a:t>
            </a:r>
            <a:endParaRPr lang="en-US" sz="2400" dirty="0">
              <a:solidFill>
                <a:schemeClr val="bg1"/>
              </a:solidFill>
              <a:effectLst/>
            </a:endParaRPr>
          </a:p>
        </p:txBody>
      </p:sp>
      <p:sp>
        <p:nvSpPr>
          <p:cNvPr id="4" name="Oval 3"/>
          <p:cNvSpPr/>
          <p:nvPr/>
        </p:nvSpPr>
        <p:spPr>
          <a:xfrm>
            <a:off x="836024" y="2913017"/>
            <a:ext cx="1672046" cy="356616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b="1" dirty="0" err="1" smtClean="0">
                <a:latin typeface="Times New Roman" panose="02020603050405020304" pitchFamily="18" charset="0"/>
                <a:cs typeface="Times New Roman" panose="02020603050405020304" pitchFamily="18" charset="0"/>
              </a:rPr>
              <a:t>Các</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yếu</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tố</a:t>
            </a:r>
            <a:endParaRPr lang="en-US" dirty="0">
              <a:latin typeface="Times New Roman" panose="02020603050405020304" pitchFamily="18" charset="0"/>
              <a:cs typeface="Times New Roman" panose="02020603050405020304" pitchFamily="18" charset="0"/>
            </a:endParaRPr>
          </a:p>
        </p:txBody>
      </p:sp>
      <p:sp>
        <p:nvSpPr>
          <p:cNvPr id="5" name="Rectangle 4"/>
          <p:cNvSpPr/>
          <p:nvPr/>
        </p:nvSpPr>
        <p:spPr>
          <a:xfrm>
            <a:off x="307797" y="2347290"/>
            <a:ext cx="4574714" cy="369332"/>
          </a:xfrm>
          <a:prstGeom prst="rect">
            <a:avLst/>
          </a:prstGeom>
        </p:spPr>
        <p:txBody>
          <a:bodyPr wrap="none">
            <a:spAutoFit/>
          </a:bodyPr>
          <a:lstStyle/>
          <a:p>
            <a:pPr indent="457200" algn="just">
              <a:spcAft>
                <a:spcPts val="600"/>
              </a:spcAft>
            </a:pPr>
            <a:r>
              <a:rPr lang="vi-VN" b="1" dirty="0">
                <a:solidFill>
                  <a:srgbClr val="000000"/>
                </a:solidFill>
                <a:latin typeface="Times New Roman" panose="02020603050405020304" pitchFamily="18" charset="0"/>
                <a:ea typeface="Arial Unicode MS"/>
                <a:cs typeface="Times New Roman" panose="02020603050405020304" pitchFamily="18" charset="0"/>
              </a:rPr>
              <a:t>2.3. Yếu tố nguy cơ bệnh diễn biến nặng</a:t>
            </a:r>
            <a:endParaRPr lang="en-US" dirty="0">
              <a:solidFill>
                <a:srgbClr val="000000"/>
              </a:solidFill>
              <a:latin typeface="Times New Roman" panose="02020603050405020304" pitchFamily="18" charset="0"/>
              <a:ea typeface="Arial Unicode MS"/>
              <a:cs typeface="Times New Roman" panose="02020603050405020304" pitchFamily="18" charset="0"/>
            </a:endParaRPr>
          </a:p>
        </p:txBody>
      </p:sp>
      <p:sp>
        <p:nvSpPr>
          <p:cNvPr id="6" name="Rectangle 5"/>
          <p:cNvSpPr/>
          <p:nvPr/>
        </p:nvSpPr>
        <p:spPr>
          <a:xfrm>
            <a:off x="2508070" y="3013948"/>
            <a:ext cx="3381567"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indent="457200">
              <a:spcAft>
                <a:spcPts val="600"/>
              </a:spcAft>
            </a:pPr>
            <a:r>
              <a:rPr lang="vi-VN" dirty="0">
                <a:solidFill>
                  <a:srgbClr val="000000"/>
                </a:solidFill>
                <a:latin typeface="Times New Roman" panose="02020603050405020304" pitchFamily="18" charset="0"/>
                <a:ea typeface="Arial Unicode MS"/>
                <a:cs typeface="Arial Unicode MS"/>
              </a:rPr>
              <a:t>- Trẻ đẻ non, suy dinh dưỡng.</a:t>
            </a:r>
            <a:endParaRPr lang="en-US" dirty="0">
              <a:solidFill>
                <a:srgbClr val="000000"/>
              </a:solidFill>
              <a:latin typeface="Arial" panose="020B0604020202020204" pitchFamily="34" charset="0"/>
              <a:ea typeface="Arial Unicode MS"/>
              <a:cs typeface="Arial Unicode MS"/>
            </a:endParaRPr>
          </a:p>
        </p:txBody>
      </p:sp>
      <p:sp>
        <p:nvSpPr>
          <p:cNvPr id="9" name="Rectangle 8"/>
          <p:cNvSpPr/>
          <p:nvPr/>
        </p:nvSpPr>
        <p:spPr>
          <a:xfrm>
            <a:off x="2721429" y="3484211"/>
            <a:ext cx="6657702"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457200">
              <a:spcAft>
                <a:spcPts val="600"/>
              </a:spcAft>
            </a:pPr>
            <a:r>
              <a:rPr lang="vi-VN" dirty="0">
                <a:solidFill>
                  <a:srgbClr val="000000"/>
                </a:solidFill>
                <a:latin typeface="Times New Roman" panose="02020603050405020304" pitchFamily="18" charset="0"/>
                <a:ea typeface="Arial Unicode MS"/>
                <a:cs typeface="Arial Unicode MS"/>
              </a:rPr>
              <a:t>- Loạn sản phế quản phổi và các bệnh lý phổi mạn tính khác.</a:t>
            </a:r>
            <a:endParaRPr lang="en-US" dirty="0">
              <a:solidFill>
                <a:srgbClr val="000000"/>
              </a:solidFill>
              <a:latin typeface="Arial" panose="020B0604020202020204" pitchFamily="34" charset="0"/>
              <a:ea typeface="Arial Unicode MS"/>
              <a:cs typeface="Arial Unicode MS"/>
            </a:endParaRPr>
          </a:p>
        </p:txBody>
      </p:sp>
      <p:sp>
        <p:nvSpPr>
          <p:cNvPr id="11" name="Rectangle 10"/>
          <p:cNvSpPr/>
          <p:nvPr/>
        </p:nvSpPr>
        <p:spPr>
          <a:xfrm>
            <a:off x="3050099" y="4049938"/>
            <a:ext cx="6000361"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indent="457200">
              <a:spcAft>
                <a:spcPts val="600"/>
              </a:spcAft>
            </a:pPr>
            <a:r>
              <a:rPr lang="vi-VN" dirty="0">
                <a:solidFill>
                  <a:srgbClr val="000000"/>
                </a:solidFill>
                <a:latin typeface="Times New Roman" panose="02020603050405020304" pitchFamily="18" charset="0"/>
                <a:ea typeface="Arial Unicode MS"/>
                <a:cs typeface="Arial Unicode MS"/>
              </a:rPr>
              <a:t>- Các bệnh lý suy giảm miễn dịch bẩm sinh hay mắc phải.</a:t>
            </a:r>
            <a:endParaRPr lang="en-US" dirty="0">
              <a:solidFill>
                <a:srgbClr val="000000"/>
              </a:solidFill>
              <a:latin typeface="Arial" panose="020B0604020202020204" pitchFamily="34" charset="0"/>
              <a:ea typeface="Arial Unicode MS"/>
              <a:cs typeface="Arial Unicode MS"/>
            </a:endParaRPr>
          </a:p>
        </p:txBody>
      </p:sp>
      <p:sp>
        <p:nvSpPr>
          <p:cNvPr id="14" name="Rectangle 13"/>
          <p:cNvSpPr/>
          <p:nvPr/>
        </p:nvSpPr>
        <p:spPr>
          <a:xfrm>
            <a:off x="3675016" y="5106958"/>
            <a:ext cx="7415349"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457200">
              <a:spcAft>
                <a:spcPts val="600"/>
              </a:spcAft>
            </a:pPr>
            <a:r>
              <a:rPr lang="vi-VN" dirty="0">
                <a:solidFill>
                  <a:srgbClr val="000000"/>
                </a:solidFill>
                <a:latin typeface="Times New Roman" panose="02020603050405020304" pitchFamily="18" charset="0"/>
                <a:ea typeface="Arial Unicode MS"/>
                <a:cs typeface="Arial Unicode MS"/>
              </a:rPr>
              <a:t>- Ung thư (đặc biệt là các khối u ác tính về huyết học, ung thư phổi...).</a:t>
            </a:r>
            <a:endParaRPr lang="en-US" dirty="0">
              <a:solidFill>
                <a:srgbClr val="000000"/>
              </a:solidFill>
              <a:latin typeface="Arial" panose="020B0604020202020204" pitchFamily="34" charset="0"/>
              <a:ea typeface="Arial Unicode MS"/>
              <a:cs typeface="Arial Unicode MS"/>
            </a:endParaRPr>
          </a:p>
        </p:txBody>
      </p:sp>
      <p:sp>
        <p:nvSpPr>
          <p:cNvPr id="17" name="Rectangle 16"/>
          <p:cNvSpPr/>
          <p:nvPr/>
        </p:nvSpPr>
        <p:spPr>
          <a:xfrm>
            <a:off x="3820366" y="5672685"/>
            <a:ext cx="7701073"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457200">
              <a:spcAft>
                <a:spcPts val="600"/>
              </a:spcAft>
            </a:pPr>
            <a:r>
              <a:rPr lang="vi-VN" dirty="0">
                <a:solidFill>
                  <a:srgbClr val="000000"/>
                </a:solidFill>
                <a:latin typeface="Times New Roman" panose="02020603050405020304" pitchFamily="18" charset="0"/>
                <a:ea typeface="Arial Unicode MS"/>
                <a:cs typeface="Arial Unicode MS"/>
              </a:rPr>
              <a:t>- Đang điều trị bằng thuốc corticoid hoặc các thuốc ức chế miễn dịch khác.</a:t>
            </a:r>
            <a:endParaRPr lang="en-US" dirty="0">
              <a:solidFill>
                <a:srgbClr val="000000"/>
              </a:solidFill>
              <a:latin typeface="Arial" panose="020B0604020202020204" pitchFamily="34" charset="0"/>
              <a:ea typeface="Arial Unicode MS"/>
              <a:cs typeface="Arial Unicode MS"/>
            </a:endParaRPr>
          </a:p>
        </p:txBody>
      </p:sp>
      <p:sp>
        <p:nvSpPr>
          <p:cNvPr id="18" name="Rectangle 17"/>
          <p:cNvSpPr/>
          <p:nvPr/>
        </p:nvSpPr>
        <p:spPr>
          <a:xfrm>
            <a:off x="4273818" y="6215326"/>
            <a:ext cx="3397084"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indent="457200">
              <a:spcAft>
                <a:spcPts val="600"/>
              </a:spcAft>
            </a:pPr>
            <a:r>
              <a:rPr lang="vi-VN" dirty="0">
                <a:solidFill>
                  <a:srgbClr val="000000"/>
                </a:solidFill>
                <a:latin typeface="Times New Roman" panose="02020603050405020304" pitchFamily="18" charset="0"/>
                <a:ea typeface="Arial Unicode MS"/>
                <a:cs typeface="Arial Unicode MS"/>
              </a:rPr>
              <a:t>- Bệnh thận mạn tính, xơ gan.</a:t>
            </a:r>
            <a:endParaRPr lang="en-US" dirty="0">
              <a:solidFill>
                <a:srgbClr val="000000"/>
              </a:solidFill>
              <a:latin typeface="Arial" panose="020B0604020202020204" pitchFamily="34" charset="0"/>
              <a:ea typeface="Arial Unicode MS"/>
              <a:cs typeface="Arial Unicode MS"/>
            </a:endParaRPr>
          </a:p>
        </p:txBody>
      </p:sp>
      <p:sp>
        <p:nvSpPr>
          <p:cNvPr id="19" name="Rectangle 18"/>
          <p:cNvSpPr/>
          <p:nvPr/>
        </p:nvSpPr>
        <p:spPr>
          <a:xfrm>
            <a:off x="3415418" y="4564317"/>
            <a:ext cx="7191622"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457200">
              <a:spcAft>
                <a:spcPts val="600"/>
              </a:spcAft>
            </a:pPr>
            <a:r>
              <a:rPr lang="vi-VN" dirty="0">
                <a:solidFill>
                  <a:srgbClr val="000000"/>
                </a:solidFill>
                <a:latin typeface="Times New Roman" panose="02020603050405020304" pitchFamily="18" charset="0"/>
                <a:ea typeface="Arial Unicode MS"/>
                <a:cs typeface="Arial Unicode MS"/>
              </a:rPr>
              <a:t>- Bệnh tim mạch (tim bẩm sinh, suy tim, tăng áp phổi, bệnh cơ tim).</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22049976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solidFill>
                  <a:schemeClr val="bg1"/>
                </a:solidFill>
                <a:effectLst/>
              </a:rPr>
              <a:t>II. LÂM SÀNG NHIỄM VI RÚT ADENO</a:t>
            </a:r>
            <a:endParaRPr lang="en-US" sz="2400" dirty="0">
              <a:solidFill>
                <a:schemeClr val="bg1"/>
              </a:solidFill>
              <a:effectLst/>
            </a:endParaRPr>
          </a:p>
        </p:txBody>
      </p:sp>
      <p:sp>
        <p:nvSpPr>
          <p:cNvPr id="3" name="Rectangle 2"/>
          <p:cNvSpPr/>
          <p:nvPr/>
        </p:nvSpPr>
        <p:spPr>
          <a:xfrm>
            <a:off x="0" y="2081739"/>
            <a:ext cx="3663182" cy="369332"/>
          </a:xfrm>
          <a:prstGeom prst="rect">
            <a:avLst/>
          </a:prstGeom>
        </p:spPr>
        <p:txBody>
          <a:bodyPr wrap="none">
            <a:spAutoFit/>
          </a:bodyPr>
          <a:lstStyle/>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2.4. Biến chứng nặng của bệnh</a:t>
            </a:r>
            <a:endParaRPr lang="en-US" dirty="0">
              <a:solidFill>
                <a:srgbClr val="000000"/>
              </a:solidFill>
              <a:latin typeface="Arial" panose="020B0604020202020204" pitchFamily="34" charset="0"/>
              <a:ea typeface="Arial Unicode MS"/>
              <a:cs typeface="Arial Unicode MS"/>
            </a:endParaRPr>
          </a:p>
        </p:txBody>
      </p:sp>
      <p:sp>
        <p:nvSpPr>
          <p:cNvPr id="7" name="Rectangle 6"/>
          <p:cNvSpPr/>
          <p:nvPr/>
        </p:nvSpPr>
        <p:spPr>
          <a:xfrm>
            <a:off x="23134" y="2451071"/>
            <a:ext cx="2792752" cy="369332"/>
          </a:xfrm>
          <a:prstGeom prst="rect">
            <a:avLst/>
          </a:prstGeom>
        </p:spPr>
        <p:txBody>
          <a:bodyPr wrap="none">
            <a:spAutoFit/>
          </a:bodyPr>
          <a:lstStyle/>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2.4.1. Bi</a:t>
            </a:r>
            <a:r>
              <a:rPr lang="en-US" b="1" i="1" dirty="0">
                <a:solidFill>
                  <a:srgbClr val="000000"/>
                </a:solidFill>
                <a:latin typeface="Times New Roman" panose="02020603050405020304" pitchFamily="18" charset="0"/>
                <a:ea typeface="Arial Unicode MS"/>
                <a:cs typeface="Arial Unicode MS"/>
              </a:rPr>
              <a:t>ế</a:t>
            </a:r>
            <a:r>
              <a:rPr lang="vi-VN" b="1" i="1" dirty="0">
                <a:solidFill>
                  <a:srgbClr val="000000"/>
                </a:solidFill>
                <a:latin typeface="Times New Roman" panose="02020603050405020304" pitchFamily="18" charset="0"/>
                <a:ea typeface="Arial Unicode MS"/>
                <a:cs typeface="Arial Unicode MS"/>
              </a:rPr>
              <a:t>n chứng sớm</a:t>
            </a:r>
            <a:endParaRPr lang="en-US" dirty="0">
              <a:solidFill>
                <a:srgbClr val="000000"/>
              </a:solidFill>
              <a:latin typeface="Arial" panose="020B0604020202020204" pitchFamily="34" charset="0"/>
              <a:ea typeface="Arial Unicode MS"/>
              <a:cs typeface="Arial Unicode MS"/>
            </a:endParaRPr>
          </a:p>
        </p:txBody>
      </p:sp>
      <p:graphicFrame>
        <p:nvGraphicFramePr>
          <p:cNvPr id="10" name="Table 9"/>
          <p:cNvGraphicFramePr>
            <a:graphicFrameLocks noGrp="1"/>
          </p:cNvGraphicFramePr>
          <p:nvPr>
            <p:extLst>
              <p:ext uri="{D42A27DB-BD31-4B8C-83A1-F6EECF244321}">
                <p14:modId xmlns:p14="http://schemas.microsoft.com/office/powerpoint/2010/main" val="2147620846"/>
              </p:ext>
            </p:extLst>
          </p:nvPr>
        </p:nvGraphicFramePr>
        <p:xfrm>
          <a:off x="992777" y="2852178"/>
          <a:ext cx="10306595" cy="3326553"/>
        </p:xfrm>
        <a:graphic>
          <a:graphicData uri="http://schemas.openxmlformats.org/drawingml/2006/table">
            <a:tbl>
              <a:tblPr firstRow="1" bandRow="1">
                <a:tableStyleId>{5940675A-B579-460E-94D1-54222C63F5DA}</a:tableStyleId>
              </a:tblPr>
              <a:tblGrid>
                <a:gridCol w="10306595">
                  <a:extLst>
                    <a:ext uri="{9D8B030D-6E8A-4147-A177-3AD203B41FA5}">
                      <a16:colId xmlns:a16="http://schemas.microsoft.com/office/drawing/2014/main" val="2178018216"/>
                    </a:ext>
                  </a:extLst>
                </a:gridCol>
              </a:tblGrid>
              <a:tr h="491913">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vi-VN" sz="1800" b="1" i="1" kern="1200" dirty="0" smtClean="0">
                          <a:solidFill>
                            <a:schemeClr val="tx1"/>
                          </a:solidFill>
                          <a:effectLst/>
                          <a:latin typeface="+mj-lt"/>
                          <a:ea typeface="+mn-ea"/>
                          <a:cs typeface="+mn-cs"/>
                        </a:rPr>
                        <a:t>2.4.1.</a:t>
                      </a:r>
                      <a:r>
                        <a:rPr lang="en-US" sz="1800" b="1" i="1" kern="1200" dirty="0" smtClean="0">
                          <a:solidFill>
                            <a:schemeClr val="tx1"/>
                          </a:solidFill>
                          <a:effectLst/>
                          <a:latin typeface="Times New Roman" panose="02020603050405020304" pitchFamily="18" charset="0"/>
                          <a:ea typeface="+mn-ea"/>
                          <a:cs typeface="Times New Roman" panose="02020603050405020304" pitchFamily="18" charset="0"/>
                        </a:rPr>
                        <a:t>1</a:t>
                      </a:r>
                      <a:r>
                        <a:rPr lang="vi-VN" sz="1800" b="1" i="1" kern="1200" dirty="0" smtClean="0">
                          <a:solidFill>
                            <a:schemeClr val="tx1"/>
                          </a:solidFill>
                          <a:effectLst/>
                          <a:latin typeface="+mj-lt"/>
                          <a:ea typeface="+mn-ea"/>
                          <a:cs typeface="+mn-cs"/>
                        </a:rPr>
                        <a:t>. Hội chứng suy hô hấp cấp tiến triển (ARDS)</a:t>
                      </a:r>
                      <a:endParaRPr lang="en-US" sz="1800" b="1" kern="1200" dirty="0" smtClean="0">
                        <a:solidFill>
                          <a:schemeClr val="tx1"/>
                        </a:solidFill>
                        <a:effectLst/>
                        <a:latin typeface="+mj-lt"/>
                        <a:ea typeface="+mn-ea"/>
                        <a:cs typeface="+mn-cs"/>
                      </a:endParaRPr>
                    </a:p>
                  </a:txBody>
                  <a:tcPr/>
                </a:tc>
                <a:extLst>
                  <a:ext uri="{0D108BD9-81ED-4DB2-BD59-A6C34878D82A}">
                    <a16:rowId xmlns:a16="http://schemas.microsoft.com/office/drawing/2014/main" val="2107677454"/>
                  </a:ext>
                </a:extLst>
              </a:tr>
              <a:tr h="370840">
                <a:tc>
                  <a:txBody>
                    <a:bodyPr/>
                    <a:lstStyle/>
                    <a:p>
                      <a:pPr marL="285750" marR="0" indent="-285750" algn="l" defTabSz="457200" rtl="0" eaLnBrk="1" fontAlgn="auto" latinLnBrk="0" hangingPunct="1">
                        <a:lnSpc>
                          <a:spcPct val="100000"/>
                        </a:lnSpc>
                        <a:spcBef>
                          <a:spcPts val="0"/>
                        </a:spcBef>
                        <a:spcAft>
                          <a:spcPts val="0"/>
                        </a:spcAft>
                        <a:buClrTx/>
                        <a:buSzTx/>
                        <a:buFontTx/>
                        <a:buChar char="-"/>
                        <a:tabLst/>
                        <a:defRPr/>
                      </a:pPr>
                      <a:r>
                        <a:rPr lang="vi-VN" sz="1800" kern="1200" dirty="0" smtClean="0">
                          <a:solidFill>
                            <a:schemeClr val="tx1"/>
                          </a:solidFill>
                          <a:effectLst/>
                          <a:latin typeface="+mj-lt"/>
                          <a:ea typeface="+mn-ea"/>
                          <a:cs typeface="+mn-cs"/>
                        </a:rPr>
                        <a:t>Khởi phát: các triệu chứng hô hấp mới hoặc xấu đi trong vòng một tuần kể từ khi có các triệu chứng lâm sàng.</a:t>
                      </a:r>
                      <a:endParaRPr lang="en-US" sz="1800" kern="1200" dirty="0" smtClean="0">
                        <a:solidFill>
                          <a:schemeClr val="tx1"/>
                        </a:solidFill>
                        <a:effectLst/>
                        <a:latin typeface="+mj-lt"/>
                        <a:ea typeface="+mn-ea"/>
                        <a:cs typeface="+mn-cs"/>
                      </a:endParaRPr>
                    </a:p>
                    <a:p>
                      <a:pPr marL="285750" marR="0" indent="-285750" algn="l" defTabSz="457200" rtl="0" eaLnBrk="1" fontAlgn="auto" latinLnBrk="0" hangingPunct="1">
                        <a:lnSpc>
                          <a:spcPct val="100000"/>
                        </a:lnSpc>
                        <a:spcBef>
                          <a:spcPts val="0"/>
                        </a:spcBef>
                        <a:spcAft>
                          <a:spcPts val="0"/>
                        </a:spcAft>
                        <a:buClrTx/>
                        <a:buSzTx/>
                        <a:buFontTx/>
                        <a:buChar char="-"/>
                        <a:tabLst/>
                        <a:defRPr/>
                      </a:pPr>
                      <a:r>
                        <a:rPr lang="vi-VN" sz="1800" kern="1200" dirty="0" smtClean="0">
                          <a:solidFill>
                            <a:schemeClr val="tx1"/>
                          </a:solidFill>
                          <a:effectLst/>
                          <a:latin typeface="+mj-lt"/>
                          <a:ea typeface="+mn-ea"/>
                          <a:cs typeface="+mn-cs"/>
                        </a:rPr>
                        <a:t>Xquang tim phổi, CT scan phổi hoặc siêu âm phổi: hình ảnh mờ hai phế trường mà không phải do tràn dịch màng phổi, xẹp thùy ph</a:t>
                      </a:r>
                      <a:r>
                        <a:rPr lang="en-US" sz="1800" kern="1200" dirty="0" smtClean="0">
                          <a:solidFill>
                            <a:schemeClr val="tx1"/>
                          </a:solidFill>
                          <a:effectLst/>
                          <a:latin typeface="+mj-lt"/>
                          <a:ea typeface="+mn-ea"/>
                          <a:cs typeface="+mn-cs"/>
                        </a:rPr>
                        <a:t>ổ</a:t>
                      </a:r>
                      <a:r>
                        <a:rPr lang="vi-VN" sz="1800" kern="1200" dirty="0" smtClean="0">
                          <a:solidFill>
                            <a:schemeClr val="tx1"/>
                          </a:solidFill>
                          <a:effectLst/>
                          <a:latin typeface="+mj-lt"/>
                          <a:ea typeface="+mn-ea"/>
                          <a:cs typeface="+mn-cs"/>
                        </a:rPr>
                        <a:t>i hoặc các n</a:t>
                      </a:r>
                      <a:r>
                        <a:rPr lang="en-US" sz="1800" kern="1200" dirty="0" smtClean="0">
                          <a:solidFill>
                            <a:schemeClr val="tx1"/>
                          </a:solidFill>
                          <a:effectLst/>
                          <a:latin typeface="+mj-lt"/>
                          <a:ea typeface="+mn-ea"/>
                          <a:cs typeface="+mn-cs"/>
                        </a:rPr>
                        <a:t>ố</a:t>
                      </a:r>
                      <a:r>
                        <a:rPr lang="vi-VN" sz="1800" kern="1200" dirty="0" smtClean="0">
                          <a:solidFill>
                            <a:schemeClr val="tx1"/>
                          </a:solidFill>
                          <a:effectLst/>
                          <a:latin typeface="+mj-lt"/>
                          <a:ea typeface="+mn-ea"/>
                          <a:cs typeface="+mn-cs"/>
                        </a:rPr>
                        <a:t>t ở phổi.</a:t>
                      </a:r>
                      <a:endParaRPr lang="en-US" sz="1800" kern="1200" dirty="0" smtClean="0">
                        <a:solidFill>
                          <a:schemeClr val="tx1"/>
                        </a:solidFill>
                        <a:effectLst/>
                        <a:latin typeface="+mj-lt"/>
                        <a:ea typeface="+mn-ea"/>
                        <a:cs typeface="+mn-cs"/>
                      </a:endParaRPr>
                    </a:p>
                    <a:p>
                      <a:pPr marL="285750" marR="0" indent="-285750" algn="l" defTabSz="457200" rtl="0" eaLnBrk="1" fontAlgn="auto" latinLnBrk="0" hangingPunct="1">
                        <a:lnSpc>
                          <a:spcPct val="100000"/>
                        </a:lnSpc>
                        <a:spcBef>
                          <a:spcPts val="0"/>
                        </a:spcBef>
                        <a:spcAft>
                          <a:spcPts val="0"/>
                        </a:spcAft>
                        <a:buClrTx/>
                        <a:buSzTx/>
                        <a:buFontTx/>
                        <a:buChar char="-"/>
                        <a:tabLst/>
                        <a:defRPr/>
                      </a:pPr>
                      <a:r>
                        <a:rPr lang="vi-VN" sz="1800" kern="1200" dirty="0" smtClean="0">
                          <a:solidFill>
                            <a:schemeClr val="tx1"/>
                          </a:solidFill>
                          <a:effectLst/>
                          <a:latin typeface="+mj-lt"/>
                          <a:ea typeface="+mn-ea"/>
                          <a:cs typeface="+mn-cs"/>
                        </a:rPr>
                        <a:t>Thiếu ô xy máu: </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ARDS nhẹ (thở máy xâm nhập): 4 ≤ OI &lt; 8 hoặc 5 ≤ OSI &lt; 7,5</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ARDS vừa (thở máy xâm nhập): 8 ≤ OI &lt; 16 hoặc 7,5 ≤ OSI &lt; 12,3</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ARDS nặng (thở máy xâm nhập): OI ≥ 16 hoặc OSI ≥ 12,3</a:t>
                      </a:r>
                      <a:endParaRPr lang="en-US" sz="1800" kern="1200" dirty="0" smtClean="0">
                        <a:solidFill>
                          <a:schemeClr val="tx1"/>
                        </a:solidFill>
                        <a:effectLst/>
                        <a:latin typeface="+mj-lt"/>
                        <a:ea typeface="+mn-ea"/>
                        <a:cs typeface="+mn-cs"/>
                      </a:endParaRPr>
                    </a:p>
                    <a:p>
                      <a:pPr marL="285750" marR="0" indent="-285750" algn="l" defTabSz="457200" rtl="0" eaLnBrk="1" fontAlgn="auto" latinLnBrk="0" hangingPunct="1">
                        <a:lnSpc>
                          <a:spcPct val="100000"/>
                        </a:lnSpc>
                        <a:spcBef>
                          <a:spcPts val="0"/>
                        </a:spcBef>
                        <a:spcAft>
                          <a:spcPts val="0"/>
                        </a:spcAft>
                        <a:buClrTx/>
                        <a:buSzTx/>
                        <a:buFontTx/>
                        <a:buChar char="-"/>
                        <a:tabLst/>
                        <a:defRPr/>
                      </a:pPr>
                      <a:r>
                        <a:rPr lang="vi-VN" sz="1800" b="1" i="1" kern="1200" dirty="0" smtClean="0">
                          <a:solidFill>
                            <a:schemeClr val="tx1"/>
                          </a:solidFill>
                          <a:effectLst/>
                          <a:latin typeface="+mj-lt"/>
                          <a:ea typeface="+mn-ea"/>
                          <a:cs typeface="+mn-cs"/>
                        </a:rPr>
                        <a:t>Chú ý: </a:t>
                      </a:r>
                      <a:r>
                        <a:rPr lang="vi-VN" sz="1800" kern="1200" dirty="0" smtClean="0">
                          <a:solidFill>
                            <a:schemeClr val="tx1"/>
                          </a:solidFill>
                          <a:effectLst/>
                          <a:latin typeface="+mj-lt"/>
                          <a:ea typeface="+mn-ea"/>
                          <a:cs typeface="+mn-cs"/>
                        </a:rPr>
                        <a:t>lâm sàng nghi ngờ ARDS khi thở ô xy mặt nạ hoặc thở không xâm lấn (NCPAP/HFNC) </a:t>
                      </a:r>
                      <a:r>
                        <a:rPr lang="en-US" sz="1800" kern="1200" dirty="0" err="1" smtClean="0">
                          <a:solidFill>
                            <a:schemeClr val="tx1"/>
                          </a:solidFill>
                          <a:effectLst/>
                          <a:latin typeface="+mj-lt"/>
                          <a:ea typeface="+mn-ea"/>
                          <a:cs typeface="+mn-cs"/>
                        </a:rPr>
                        <a:t>với</a:t>
                      </a:r>
                      <a:r>
                        <a:rPr lang="vi-VN" sz="1800" kern="1200" dirty="0" smtClean="0">
                          <a:solidFill>
                            <a:schemeClr val="tx1"/>
                          </a:solidFill>
                          <a:effectLst/>
                          <a:latin typeface="+mj-lt"/>
                          <a:ea typeface="+mn-ea"/>
                          <a:cs typeface="+mn-cs"/>
                        </a:rPr>
                        <a:t> F</a:t>
                      </a:r>
                      <a:r>
                        <a:rPr lang="en-US" sz="1800" kern="1200" dirty="0" err="1" smtClean="0">
                          <a:solidFill>
                            <a:schemeClr val="tx1"/>
                          </a:solidFill>
                          <a:effectLst/>
                          <a:latin typeface="+mj-lt"/>
                          <a:ea typeface="+mn-ea"/>
                          <a:cs typeface="+mn-cs"/>
                        </a:rPr>
                        <a:t>i</a:t>
                      </a:r>
                      <a:r>
                        <a:rPr lang="vi-VN" sz="1800" kern="1200" dirty="0" smtClean="0">
                          <a:solidFill>
                            <a:schemeClr val="tx1"/>
                          </a:solidFill>
                          <a:effectLst/>
                          <a:latin typeface="+mj-lt"/>
                          <a:ea typeface="+mn-ea"/>
                          <a:cs typeface="+mn-cs"/>
                        </a:rPr>
                        <a:t>O</a:t>
                      </a:r>
                      <a:r>
                        <a:rPr lang="vi-VN" sz="1800" kern="1200" baseline="-25000" dirty="0" smtClean="0">
                          <a:solidFill>
                            <a:schemeClr val="tx1"/>
                          </a:solidFill>
                          <a:effectLst/>
                          <a:latin typeface="+mj-lt"/>
                          <a:ea typeface="+mn-ea"/>
                          <a:cs typeface="+mn-cs"/>
                        </a:rPr>
                        <a:t>2</a:t>
                      </a:r>
                      <a:r>
                        <a:rPr lang="vi-VN" sz="1800" kern="1200" dirty="0" smtClean="0">
                          <a:solidFill>
                            <a:schemeClr val="tx1"/>
                          </a:solidFill>
                          <a:effectLst/>
                          <a:latin typeface="+mj-lt"/>
                          <a:ea typeface="+mn-ea"/>
                          <a:cs typeface="+mn-cs"/>
                        </a:rPr>
                        <a:t> &gt; 40% mới giữ Sp</a:t>
                      </a:r>
                      <a:r>
                        <a:rPr lang="en-US" sz="1800" kern="1200" dirty="0" smtClean="0">
                          <a:solidFill>
                            <a:schemeClr val="tx1"/>
                          </a:solidFill>
                          <a:effectLst/>
                          <a:latin typeface="+mj-lt"/>
                          <a:ea typeface="+mn-ea"/>
                          <a:cs typeface="+mn-cs"/>
                        </a:rPr>
                        <a:t>O</a:t>
                      </a:r>
                      <a:r>
                        <a:rPr lang="vi-VN" sz="1800" kern="1200" baseline="-25000" dirty="0" smtClean="0">
                          <a:solidFill>
                            <a:schemeClr val="tx1"/>
                          </a:solidFill>
                          <a:effectLst/>
                          <a:latin typeface="+mj-lt"/>
                          <a:ea typeface="+mn-ea"/>
                          <a:cs typeface="+mn-cs"/>
                        </a:rPr>
                        <a:t>2</a:t>
                      </a:r>
                      <a:r>
                        <a:rPr lang="vi-VN" sz="1800" kern="1200" dirty="0" smtClean="0">
                          <a:solidFill>
                            <a:schemeClr val="tx1"/>
                          </a:solidFill>
                          <a:effectLst/>
                          <a:latin typeface="+mj-lt"/>
                          <a:ea typeface="+mn-ea"/>
                          <a:cs typeface="+mn-cs"/>
                        </a:rPr>
                        <a:t> 88 - 97%.</a:t>
                      </a:r>
                      <a:endParaRPr lang="en-US" sz="1800" kern="1200" dirty="0" smtClean="0">
                        <a:solidFill>
                          <a:schemeClr val="tx1"/>
                        </a:solidFill>
                        <a:effectLst/>
                        <a:latin typeface="+mj-lt"/>
                        <a:ea typeface="+mn-ea"/>
                        <a:cs typeface="+mn-cs"/>
                      </a:endParaRPr>
                    </a:p>
                  </a:txBody>
                  <a:tcPr/>
                </a:tc>
                <a:extLst>
                  <a:ext uri="{0D108BD9-81ED-4DB2-BD59-A6C34878D82A}">
                    <a16:rowId xmlns:a16="http://schemas.microsoft.com/office/drawing/2014/main" val="3281709535"/>
                  </a:ext>
                </a:extLst>
              </a:tr>
            </a:tbl>
          </a:graphicData>
        </a:graphic>
      </p:graphicFrame>
    </p:spTree>
    <p:extLst>
      <p:ext uri="{BB962C8B-B14F-4D97-AF65-F5344CB8AC3E}">
        <p14:creationId xmlns:p14="http://schemas.microsoft.com/office/powerpoint/2010/main" val="3043229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solidFill>
                  <a:schemeClr val="bg1"/>
                </a:solidFill>
                <a:effectLst/>
              </a:rPr>
              <a:t>II. LÂM SÀNG NHIỄM VI RÚT ADENO</a:t>
            </a:r>
            <a:endParaRPr lang="en-US" sz="2400" dirty="0">
              <a:solidFill>
                <a:schemeClr val="bg1"/>
              </a:solidFill>
              <a:effectLst/>
            </a:endParaRPr>
          </a:p>
        </p:txBody>
      </p:sp>
      <p:graphicFrame>
        <p:nvGraphicFramePr>
          <p:cNvPr id="10" name="Table 9"/>
          <p:cNvGraphicFramePr>
            <a:graphicFrameLocks noGrp="1"/>
          </p:cNvGraphicFramePr>
          <p:nvPr>
            <p:extLst>
              <p:ext uri="{D42A27DB-BD31-4B8C-83A1-F6EECF244321}">
                <p14:modId xmlns:p14="http://schemas.microsoft.com/office/powerpoint/2010/main" val="2918293964"/>
              </p:ext>
            </p:extLst>
          </p:nvPr>
        </p:nvGraphicFramePr>
        <p:xfrm>
          <a:off x="979714" y="2408040"/>
          <a:ext cx="10306595" cy="4337473"/>
        </p:xfrm>
        <a:graphic>
          <a:graphicData uri="http://schemas.openxmlformats.org/drawingml/2006/table">
            <a:tbl>
              <a:tblPr firstRow="1" bandRow="1">
                <a:tableStyleId>{5940675A-B579-460E-94D1-54222C63F5DA}</a:tableStyleId>
              </a:tblPr>
              <a:tblGrid>
                <a:gridCol w="10306595">
                  <a:extLst>
                    <a:ext uri="{9D8B030D-6E8A-4147-A177-3AD203B41FA5}">
                      <a16:colId xmlns:a16="http://schemas.microsoft.com/office/drawing/2014/main" val="2178018216"/>
                    </a:ext>
                  </a:extLst>
                </a:gridCol>
              </a:tblGrid>
              <a:tr h="491913">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vi-VN" sz="1800" b="1" i="1" kern="1200" dirty="0" smtClean="0">
                          <a:solidFill>
                            <a:schemeClr val="tx1"/>
                          </a:solidFill>
                          <a:effectLst/>
                          <a:latin typeface="+mj-lt"/>
                          <a:ea typeface="+mn-ea"/>
                          <a:cs typeface="+mn-cs"/>
                        </a:rPr>
                        <a:t>2.4.1.</a:t>
                      </a:r>
                      <a:r>
                        <a:rPr lang="en-US" sz="1800" b="1" i="1" kern="1200" dirty="0" smtClean="0">
                          <a:solidFill>
                            <a:schemeClr val="tx1"/>
                          </a:solidFill>
                          <a:effectLst/>
                          <a:latin typeface="Times New Roman" panose="02020603050405020304" pitchFamily="18" charset="0"/>
                          <a:ea typeface="+mn-ea"/>
                          <a:cs typeface="Times New Roman" panose="02020603050405020304" pitchFamily="18" charset="0"/>
                        </a:rPr>
                        <a:t>2</a:t>
                      </a:r>
                      <a:r>
                        <a:rPr lang="en-US" sz="1800" b="1" i="1" kern="1200" dirty="0" smtClean="0">
                          <a:solidFill>
                            <a:schemeClr val="tx1"/>
                          </a:solidFill>
                          <a:effectLst/>
                          <a:latin typeface="+mj-lt"/>
                          <a:ea typeface="+mn-ea"/>
                          <a:cs typeface="+mn-cs"/>
                        </a:rPr>
                        <a:t>.</a:t>
                      </a:r>
                      <a:r>
                        <a:rPr lang="vi-VN" sz="1800" b="1" i="1" kern="1200" dirty="0" smtClean="0">
                          <a:solidFill>
                            <a:schemeClr val="tx1"/>
                          </a:solidFill>
                          <a:effectLst/>
                          <a:latin typeface="+mj-lt"/>
                          <a:ea typeface="+mn-ea"/>
                          <a:cs typeface="+mn-cs"/>
                        </a:rPr>
                        <a:t>Bão cytokin</a:t>
                      </a:r>
                      <a:endParaRPr lang="en-US" sz="1800" b="1" kern="1200" dirty="0" smtClean="0">
                        <a:solidFill>
                          <a:schemeClr val="tx1"/>
                        </a:solidFill>
                        <a:effectLst/>
                        <a:latin typeface="+mj-lt"/>
                        <a:ea typeface="+mn-ea"/>
                        <a:cs typeface="+mn-cs"/>
                      </a:endParaRPr>
                    </a:p>
                  </a:txBody>
                  <a:tcPr/>
                </a:tc>
                <a:extLst>
                  <a:ext uri="{0D108BD9-81ED-4DB2-BD59-A6C34878D82A}">
                    <a16:rowId xmlns:a16="http://schemas.microsoft.com/office/drawing/2014/main" val="2107677454"/>
                  </a:ext>
                </a:extLst>
              </a:tr>
              <a:tr h="370840">
                <a:tc>
                  <a:txBody>
                    <a:bodyPr/>
                    <a:lstStyle/>
                    <a:p>
                      <a:r>
                        <a:rPr lang="vi-VN" sz="1800" kern="1200" dirty="0" smtClean="0">
                          <a:solidFill>
                            <a:schemeClr val="tx1"/>
                          </a:solidFill>
                          <a:effectLst/>
                          <a:latin typeface="+mj-lt"/>
                          <a:ea typeface="+mn-ea"/>
                          <a:cs typeface="+mn-cs"/>
                        </a:rPr>
                        <a:t>- Tình trạng suy hô hấp diễn biến nhanh Sp</a:t>
                      </a:r>
                      <a:r>
                        <a:rPr lang="en-US" sz="1800" kern="1200" dirty="0" smtClean="0">
                          <a:solidFill>
                            <a:schemeClr val="tx1"/>
                          </a:solidFill>
                          <a:effectLst/>
                          <a:latin typeface="+mj-lt"/>
                          <a:ea typeface="+mn-ea"/>
                          <a:cs typeface="+mn-cs"/>
                        </a:rPr>
                        <a:t>O</a:t>
                      </a:r>
                      <a:r>
                        <a:rPr lang="vi-VN" sz="1800" kern="1200" baseline="-25000" dirty="0" smtClean="0">
                          <a:solidFill>
                            <a:schemeClr val="tx1"/>
                          </a:solidFill>
                          <a:effectLst/>
                          <a:latin typeface="+mj-lt"/>
                          <a:ea typeface="+mn-ea"/>
                          <a:cs typeface="+mn-cs"/>
                        </a:rPr>
                        <a:t>2</a:t>
                      </a:r>
                      <a:r>
                        <a:rPr lang="vi-VN" sz="1800" kern="1200" dirty="0" smtClean="0">
                          <a:solidFill>
                            <a:schemeClr val="tx1"/>
                          </a:solidFill>
                          <a:effectLst/>
                          <a:latin typeface="+mj-lt"/>
                          <a:ea typeface="+mn-ea"/>
                          <a:cs typeface="+mn-cs"/>
                        </a:rPr>
                        <a:t> ≤ 93% khi thở khí trời hoặc nhu cầu oxy &gt; 6 lí</a:t>
                      </a:r>
                      <a:r>
                        <a:rPr lang="en-US" sz="1800" kern="1200" dirty="0" smtClean="0">
                          <a:solidFill>
                            <a:schemeClr val="tx1"/>
                          </a:solidFill>
                          <a:effectLst/>
                          <a:latin typeface="+mj-lt"/>
                          <a:ea typeface="+mn-ea"/>
                          <a:cs typeface="+mn-cs"/>
                        </a:rPr>
                        <a:t>t/</a:t>
                      </a:r>
                      <a:r>
                        <a:rPr lang="vi-VN" sz="1800" kern="1200" dirty="0" smtClean="0">
                          <a:solidFill>
                            <a:schemeClr val="tx1"/>
                          </a:solidFill>
                          <a:effectLst/>
                          <a:latin typeface="+mj-lt"/>
                          <a:ea typeface="+mn-ea"/>
                          <a:cs typeface="+mn-cs"/>
                        </a:rPr>
                        <a:t>phút; Xquang, CT scan phổi tổn thương mờ lan tỏa, tiến triển nhanh.</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Ferritin &gt; 300 </a:t>
                      </a:r>
                      <a:r>
                        <a:rPr lang="en-US" sz="1800" kern="1200" dirty="0" smtClean="0">
                          <a:solidFill>
                            <a:schemeClr val="tx1"/>
                          </a:solidFill>
                          <a:effectLst/>
                          <a:latin typeface="+mj-lt"/>
                          <a:ea typeface="+mn-ea"/>
                          <a:cs typeface="+mn-cs"/>
                        </a:rPr>
                        <a:t>u</a:t>
                      </a:r>
                      <a:r>
                        <a:rPr lang="vi-VN" sz="1800" kern="1200" dirty="0" smtClean="0">
                          <a:solidFill>
                            <a:schemeClr val="tx1"/>
                          </a:solidFill>
                          <a:effectLst/>
                          <a:latin typeface="+mj-lt"/>
                          <a:ea typeface="+mn-ea"/>
                          <a:cs typeface="+mn-cs"/>
                        </a:rPr>
                        <a:t>g/L gấp đôi trong vòng 24 giờ, Ferritin &gt; 600 </a:t>
                      </a:r>
                      <a:r>
                        <a:rPr lang="en-US" sz="1800" kern="1200" dirty="0" smtClean="0">
                          <a:solidFill>
                            <a:schemeClr val="tx1"/>
                          </a:solidFill>
                          <a:effectLst/>
                          <a:latin typeface="+mj-lt"/>
                          <a:ea typeface="+mn-ea"/>
                          <a:cs typeface="+mn-cs"/>
                        </a:rPr>
                        <a:t>u</a:t>
                      </a:r>
                      <a:r>
                        <a:rPr lang="vi-VN" sz="1800" kern="1200" dirty="0" smtClean="0">
                          <a:solidFill>
                            <a:schemeClr val="tx1"/>
                          </a:solidFill>
                          <a:effectLst/>
                          <a:latin typeface="+mj-lt"/>
                          <a:ea typeface="+mn-ea"/>
                          <a:cs typeface="+mn-cs"/>
                        </a:rPr>
                        <a:t>g/L tại thời điểm làm xét nghiệm.</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CRP &gt; 100 mg/L, LDH &gt; 250 U/L và tăng D-dimer (&gt; 1000 mcg/L).</a:t>
                      </a:r>
                      <a:endParaRPr lang="en-US" sz="1800" kern="1200" dirty="0" smtClean="0">
                        <a:solidFill>
                          <a:schemeClr val="tx1"/>
                        </a:solidFill>
                        <a:effectLst/>
                        <a:latin typeface="+mj-lt"/>
                        <a:ea typeface="+mn-ea"/>
                        <a:cs typeface="+mn-cs"/>
                      </a:endParaRPr>
                    </a:p>
                  </a:txBody>
                  <a:tcPr/>
                </a:tc>
                <a:extLst>
                  <a:ext uri="{0D108BD9-81ED-4DB2-BD59-A6C34878D82A}">
                    <a16:rowId xmlns:a16="http://schemas.microsoft.com/office/drawing/2014/main" val="3281709535"/>
                  </a:ext>
                </a:extLst>
              </a:tr>
              <a:tr h="37084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vi-VN" sz="1800" b="1" i="1" kern="1200" dirty="0" smtClean="0">
                          <a:solidFill>
                            <a:schemeClr val="tx1"/>
                          </a:solidFill>
                          <a:effectLst/>
                          <a:latin typeface="+mj-lt"/>
                          <a:ea typeface="+mn-ea"/>
                          <a:cs typeface="+mn-cs"/>
                        </a:rPr>
                        <a:t>2.4.1.3. Nhiễm trùng huyết, sốc nhiễm trùng và suy đa tạng</a:t>
                      </a:r>
                      <a:endParaRPr lang="en-US" sz="1800" b="1" kern="1200" dirty="0" smtClean="0">
                        <a:solidFill>
                          <a:schemeClr val="tx1"/>
                        </a:solidFill>
                        <a:effectLst/>
                        <a:latin typeface="+mj-lt"/>
                        <a:ea typeface="+mn-ea"/>
                        <a:cs typeface="+mn-cs"/>
                      </a:endParaRPr>
                    </a:p>
                  </a:txBody>
                  <a:tcPr/>
                </a:tc>
                <a:extLst>
                  <a:ext uri="{0D108BD9-81ED-4DB2-BD59-A6C34878D82A}">
                    <a16:rowId xmlns:a16="http://schemas.microsoft.com/office/drawing/2014/main" val="1002335098"/>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vi-VN" sz="1800" kern="1200" dirty="0" smtClean="0">
                          <a:solidFill>
                            <a:schemeClr val="tx1"/>
                          </a:solidFill>
                          <a:effectLst/>
                          <a:latin typeface="+mj-lt"/>
                          <a:ea typeface="+mn-ea"/>
                          <a:cs typeface="+mn-cs"/>
                        </a:rPr>
                        <a:t>- Nhiễm trùng huyết: khi nghi ngờ hoặc khẳng định do nhiễm trùng và có ít nh</a:t>
                      </a:r>
                      <a:r>
                        <a:rPr lang="en-US" sz="1800" kern="1200" dirty="0" smtClean="0">
                          <a:solidFill>
                            <a:schemeClr val="tx1"/>
                          </a:solidFill>
                          <a:effectLst/>
                          <a:latin typeface="+mj-lt"/>
                          <a:ea typeface="+mn-ea"/>
                          <a:cs typeface="+mn-cs"/>
                        </a:rPr>
                        <a:t>ấ</a:t>
                      </a:r>
                      <a:r>
                        <a:rPr lang="vi-VN" sz="1800" kern="1200" dirty="0" smtClean="0">
                          <a:solidFill>
                            <a:schemeClr val="tx1"/>
                          </a:solidFill>
                          <a:effectLst/>
                          <a:latin typeface="+mj-lt"/>
                          <a:ea typeface="+mn-ea"/>
                          <a:cs typeface="+mn-cs"/>
                        </a:rPr>
                        <a:t>t 2 tiêu chuẩn của hội chứng đáp ứng viêm hệ thống (SIRS) và một trong số đó phải là thay đổi thân nhiệt hoặc số lượng bạch cầu b</a:t>
                      </a: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ấ</a:t>
                      </a:r>
                      <a:r>
                        <a:rPr lang="vi-VN" sz="1800" kern="1200" dirty="0" smtClean="0">
                          <a:solidFill>
                            <a:schemeClr val="tx1"/>
                          </a:solidFill>
                          <a:effectLst/>
                          <a:latin typeface="+mj-lt"/>
                          <a:ea typeface="+mn-ea"/>
                          <a:cs typeface="+mn-cs"/>
                        </a:rPr>
                        <a:t>t thường.</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Sốc nhiễm trùng: xác định khi có</a:t>
                      </a:r>
                      <a:r>
                        <a:rPr lang="en-US" sz="1800" kern="1200" dirty="0" smtClean="0">
                          <a:solidFill>
                            <a:schemeClr val="tx1"/>
                          </a:solidFill>
                          <a:effectLst/>
                          <a:latin typeface="+mj-lt"/>
                          <a:ea typeface="+mn-ea"/>
                          <a:cs typeface="+mn-cs"/>
                        </a:rPr>
                        <a:t>:</a:t>
                      </a:r>
                    </a:p>
                    <a:p>
                      <a:r>
                        <a:rPr lang="vi-VN" sz="1800" kern="1200" dirty="0" smtClean="0">
                          <a:solidFill>
                            <a:schemeClr val="tx1"/>
                          </a:solidFill>
                          <a:effectLst/>
                          <a:latin typeface="+mj-lt"/>
                          <a:ea typeface="+mn-ea"/>
                          <a:cs typeface="+mn-cs"/>
                        </a:rPr>
                        <a:t>+ Bất kỳ tình trạng hạ huyết áp nào: khi huyết áp tâm thu &lt; 5 bách phân vị hoặc &gt; 2SD dưới ngưỡng bình thường theo lứa tuổi, hoặc (trẻ &lt; 1 tu</a:t>
                      </a:r>
                      <a:r>
                        <a:rPr lang="en-US" sz="1800" kern="1200" dirty="0" smtClean="0">
                          <a:solidFill>
                            <a:schemeClr val="tx1"/>
                          </a:solidFill>
                          <a:effectLst/>
                          <a:latin typeface="+mj-lt"/>
                          <a:ea typeface="+mn-ea"/>
                          <a:cs typeface="+mn-cs"/>
                        </a:rPr>
                        <a:t>ổ</a:t>
                      </a:r>
                      <a:r>
                        <a:rPr lang="vi-VN" sz="1800" kern="1200" dirty="0" smtClean="0">
                          <a:solidFill>
                            <a:schemeClr val="tx1"/>
                          </a:solidFill>
                          <a:effectLst/>
                          <a:latin typeface="+mj-lt"/>
                          <a:ea typeface="+mn-ea"/>
                          <a:cs typeface="+mn-cs"/>
                        </a:rPr>
                        <a:t>i &lt; 70 mmHg; trẻ từ 1-10 tuổi &lt; 70 + 2 * tuổi; trẻ &gt; 10 tuổi &lt; 90 mmHg).</a:t>
                      </a:r>
                      <a:endParaRPr lang="en-US" sz="1800" kern="1200" dirty="0" smtClean="0">
                        <a:solidFill>
                          <a:schemeClr val="tx1"/>
                        </a:solidFill>
                        <a:effectLst/>
                        <a:latin typeface="+mj-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vi-VN" sz="1800" kern="1200" dirty="0" smtClean="0">
                          <a:solidFill>
                            <a:schemeClr val="tx1"/>
                          </a:solidFill>
                          <a:effectLst/>
                          <a:latin typeface="+mj-lt"/>
                          <a:ea typeface="+mn-ea"/>
                          <a:cs typeface="+mn-cs"/>
                        </a:rPr>
                        <a:t>+ Hoặc có bất kỳ 2-3 dấu hiệu sau:</a:t>
                      </a:r>
                      <a:endParaRPr lang="en-US" sz="1800" kern="1200" dirty="0" smtClean="0">
                        <a:solidFill>
                          <a:schemeClr val="tx1"/>
                        </a:solidFill>
                        <a:effectLst/>
                        <a:latin typeface="+mj-lt"/>
                        <a:ea typeface="+mn-ea"/>
                        <a:cs typeface="+mn-cs"/>
                      </a:endParaRPr>
                    </a:p>
                  </a:txBody>
                  <a:tcPr/>
                </a:tc>
                <a:extLst>
                  <a:ext uri="{0D108BD9-81ED-4DB2-BD59-A6C34878D82A}">
                    <a16:rowId xmlns:a16="http://schemas.microsoft.com/office/drawing/2014/main" val="2660566522"/>
                  </a:ext>
                </a:extLst>
              </a:tr>
            </a:tbl>
          </a:graphicData>
        </a:graphic>
      </p:graphicFrame>
    </p:spTree>
    <p:extLst>
      <p:ext uri="{BB962C8B-B14F-4D97-AF65-F5344CB8AC3E}">
        <p14:creationId xmlns:p14="http://schemas.microsoft.com/office/powerpoint/2010/main" val="2528880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solidFill>
                  <a:schemeClr val="bg1"/>
                </a:solidFill>
                <a:effectLst/>
              </a:rPr>
              <a:t>II. LÂM SÀNG NHIỄM VI RÚT ADENO</a:t>
            </a:r>
            <a:endParaRPr lang="en-US" sz="2400" dirty="0">
              <a:solidFill>
                <a:schemeClr val="bg1"/>
              </a:solidFill>
              <a:effectLst/>
            </a:endParaRPr>
          </a:p>
        </p:txBody>
      </p:sp>
      <p:pic>
        <p:nvPicPr>
          <p:cNvPr id="1026" name="Picture 2" descr="Sốc nhiễm khuẩn - Tử vong cao, do đâ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766" y="2834640"/>
            <a:ext cx="3095897" cy="36314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3775166" y="2649974"/>
            <a:ext cx="2291653"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indent="457200" algn="just">
              <a:spcAft>
                <a:spcPts val="600"/>
              </a:spcAft>
            </a:pPr>
            <a:r>
              <a:rPr lang="en-US" dirty="0">
                <a:solidFill>
                  <a:srgbClr val="000000"/>
                </a:solidFill>
                <a:latin typeface="Times New Roman" panose="02020603050405020304" pitchFamily="18" charset="0"/>
                <a:ea typeface="Arial Unicode MS"/>
                <a:cs typeface="Arial Unicode MS"/>
              </a:rPr>
              <a:t>√</a:t>
            </a:r>
            <a:r>
              <a:rPr lang="vi-VN" dirty="0">
                <a:solidFill>
                  <a:srgbClr val="000000"/>
                </a:solidFill>
                <a:latin typeface="Times New Roman" panose="02020603050405020304" pitchFamily="18" charset="0"/>
                <a:ea typeface="Arial Unicode MS"/>
                <a:cs typeface="Arial Unicode MS"/>
              </a:rPr>
              <a:t> Thay đổi ý thức</a:t>
            </a:r>
            <a:endParaRPr lang="en-US" dirty="0">
              <a:solidFill>
                <a:srgbClr val="000000"/>
              </a:solidFill>
              <a:latin typeface="Arial" panose="020B0604020202020204" pitchFamily="34" charset="0"/>
              <a:ea typeface="Arial Unicode MS"/>
              <a:cs typeface="Arial Unicode MS"/>
            </a:endParaRPr>
          </a:p>
        </p:txBody>
      </p:sp>
      <p:sp>
        <p:nvSpPr>
          <p:cNvPr id="4" name="Rectangle 3"/>
          <p:cNvSpPr/>
          <p:nvPr/>
        </p:nvSpPr>
        <p:spPr>
          <a:xfrm>
            <a:off x="3782917" y="3250274"/>
            <a:ext cx="7576457"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7200" algn="just">
              <a:spcAft>
                <a:spcPts val="600"/>
              </a:spcAft>
            </a:pPr>
            <a:r>
              <a:rPr lang="en-US" dirty="0">
                <a:solidFill>
                  <a:srgbClr val="000000"/>
                </a:solidFill>
                <a:latin typeface="Times New Roman" panose="02020603050405020304" pitchFamily="18" charset="0"/>
                <a:ea typeface="Arial Unicode MS"/>
                <a:cs typeface="Arial Unicode MS"/>
              </a:rPr>
              <a:t>√</a:t>
            </a:r>
            <a:r>
              <a:rPr lang="vi-VN" dirty="0">
                <a:solidFill>
                  <a:srgbClr val="000000"/>
                </a:solidFill>
                <a:latin typeface="Times New Roman" panose="02020603050405020304" pitchFamily="18" charset="0"/>
                <a:ea typeface="Arial Unicode MS"/>
                <a:cs typeface="Arial Unicode MS"/>
              </a:rPr>
              <a:t> Nhịp tim nhanh hoặc chậm (&lt; 90 nhịp/phút hoặc &gt; 160 lần/phút ở trẻ nhũ nhi, và &lt; 70 lần/phút hoặc &gt; 150 lần/phút ở trẻ nhỏ).</a:t>
            </a:r>
            <a:endParaRPr lang="en-US" dirty="0">
              <a:solidFill>
                <a:srgbClr val="000000"/>
              </a:solidFill>
              <a:latin typeface="Arial" panose="020B0604020202020204" pitchFamily="34" charset="0"/>
              <a:ea typeface="Arial Unicode MS"/>
              <a:cs typeface="Arial Unicode MS"/>
            </a:endParaRPr>
          </a:p>
        </p:txBody>
      </p:sp>
      <p:sp>
        <p:nvSpPr>
          <p:cNvPr id="5" name="Rectangle 4"/>
          <p:cNvSpPr/>
          <p:nvPr/>
        </p:nvSpPr>
        <p:spPr>
          <a:xfrm>
            <a:off x="3775165" y="4106150"/>
            <a:ext cx="5290872"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indent="457200" algn="just">
              <a:spcAft>
                <a:spcPts val="600"/>
              </a:spcAft>
            </a:pPr>
            <a:r>
              <a:rPr lang="en-US" dirty="0">
                <a:solidFill>
                  <a:srgbClr val="000000"/>
                </a:solidFill>
                <a:latin typeface="Times New Roman" panose="02020603050405020304" pitchFamily="18" charset="0"/>
                <a:ea typeface="Arial Unicode MS"/>
                <a:cs typeface="Arial Unicode MS"/>
              </a:rPr>
              <a:t>√</a:t>
            </a:r>
            <a:r>
              <a:rPr lang="vi-VN" dirty="0">
                <a:solidFill>
                  <a:srgbClr val="000000"/>
                </a:solidFill>
                <a:latin typeface="Times New Roman" panose="02020603050405020304" pitchFamily="18" charset="0"/>
                <a:ea typeface="Arial Unicode MS"/>
                <a:cs typeface="Arial Unicode MS"/>
              </a:rPr>
              <a:t> Thời gian làm đầy mao mạch kéo dài (&gt; 2 giây).</a:t>
            </a:r>
            <a:endParaRPr lang="en-US" dirty="0">
              <a:solidFill>
                <a:srgbClr val="000000"/>
              </a:solidFill>
              <a:latin typeface="Arial" panose="020B0604020202020204" pitchFamily="34" charset="0"/>
              <a:ea typeface="Arial Unicode MS"/>
              <a:cs typeface="Arial Unicode MS"/>
            </a:endParaRPr>
          </a:p>
        </p:txBody>
      </p:sp>
      <p:sp>
        <p:nvSpPr>
          <p:cNvPr id="6" name="Rectangle 5"/>
          <p:cNvSpPr/>
          <p:nvPr/>
        </p:nvSpPr>
        <p:spPr>
          <a:xfrm>
            <a:off x="3775165" y="4658986"/>
            <a:ext cx="6120586"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indent="457200" algn="just">
              <a:spcAft>
                <a:spcPts val="600"/>
              </a:spcAft>
            </a:pPr>
            <a:r>
              <a:rPr lang="en-US" dirty="0">
                <a:solidFill>
                  <a:srgbClr val="000000"/>
                </a:solidFill>
                <a:latin typeface="Times New Roman" panose="02020603050405020304" pitchFamily="18" charset="0"/>
                <a:ea typeface="Arial Unicode MS"/>
                <a:cs typeface="Arial Unicode MS"/>
              </a:rPr>
              <a:t>√</a:t>
            </a:r>
            <a:r>
              <a:rPr lang="vi-VN" dirty="0">
                <a:solidFill>
                  <a:srgbClr val="000000"/>
                </a:solidFill>
                <a:latin typeface="Times New Roman" panose="02020603050405020304" pitchFamily="18" charset="0"/>
                <a:ea typeface="Arial Unicode MS"/>
                <a:cs typeface="Arial Unicode MS"/>
              </a:rPr>
              <a:t> Hoặc giãn mạch ấm/mạch nẩy; thở nhanh; da nổi vân tím</a:t>
            </a:r>
            <a:endParaRPr lang="en-US" dirty="0">
              <a:solidFill>
                <a:srgbClr val="000000"/>
              </a:solidFill>
              <a:latin typeface="Arial" panose="020B0604020202020204" pitchFamily="34" charset="0"/>
              <a:ea typeface="Arial Unicode MS"/>
              <a:cs typeface="Arial Unicode MS"/>
            </a:endParaRPr>
          </a:p>
        </p:txBody>
      </p:sp>
      <p:sp>
        <p:nvSpPr>
          <p:cNvPr id="7" name="Rectangle 6"/>
          <p:cNvSpPr/>
          <p:nvPr/>
        </p:nvSpPr>
        <p:spPr>
          <a:xfrm>
            <a:off x="3775165" y="5329324"/>
            <a:ext cx="5088252"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indent="457200" algn="just">
              <a:spcAft>
                <a:spcPts val="600"/>
              </a:spcAft>
            </a:pPr>
            <a:r>
              <a:rPr lang="en-US" dirty="0">
                <a:solidFill>
                  <a:srgbClr val="000000"/>
                </a:solidFill>
                <a:latin typeface="Times New Roman" panose="02020603050405020304" pitchFamily="18" charset="0"/>
                <a:ea typeface="Arial Unicode MS"/>
                <a:cs typeface="Arial Unicode MS"/>
              </a:rPr>
              <a:t>√</a:t>
            </a:r>
            <a:r>
              <a:rPr lang="vi-VN" dirty="0">
                <a:solidFill>
                  <a:srgbClr val="000000"/>
                </a:solidFill>
                <a:latin typeface="Times New Roman" panose="02020603050405020304" pitchFamily="18" charset="0"/>
                <a:ea typeface="Arial Unicode MS"/>
                <a:cs typeface="Arial Unicode MS"/>
              </a:rPr>
              <a:t> Hoặc có chấm xuất huyết hoặc ban xuất huyết</a:t>
            </a:r>
            <a:endParaRPr lang="en-US" dirty="0">
              <a:solidFill>
                <a:srgbClr val="000000"/>
              </a:solidFill>
              <a:latin typeface="Arial" panose="020B0604020202020204" pitchFamily="34" charset="0"/>
              <a:ea typeface="Arial Unicode MS"/>
              <a:cs typeface="Arial Unicode MS"/>
            </a:endParaRPr>
          </a:p>
        </p:txBody>
      </p:sp>
      <p:sp>
        <p:nvSpPr>
          <p:cNvPr id="8" name="Rectangle 7"/>
          <p:cNvSpPr/>
          <p:nvPr/>
        </p:nvSpPr>
        <p:spPr>
          <a:xfrm>
            <a:off x="3782917" y="5884194"/>
            <a:ext cx="6116418"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indent="457200" algn="just">
              <a:spcAft>
                <a:spcPts val="600"/>
              </a:spcAft>
            </a:pPr>
            <a:r>
              <a:rPr lang="en-US" dirty="0">
                <a:solidFill>
                  <a:srgbClr val="000000"/>
                </a:solidFill>
                <a:latin typeface="Times New Roman" panose="02020603050405020304" pitchFamily="18" charset="0"/>
                <a:ea typeface="Arial Unicode MS"/>
                <a:cs typeface="Arial Unicode MS"/>
              </a:rPr>
              <a:t>√</a:t>
            </a:r>
            <a:r>
              <a:rPr lang="vi-VN" dirty="0">
                <a:solidFill>
                  <a:srgbClr val="000000"/>
                </a:solidFill>
                <a:latin typeface="Times New Roman" panose="02020603050405020304" pitchFamily="18" charset="0"/>
                <a:ea typeface="Arial Unicode MS"/>
                <a:cs typeface="Arial Unicode MS"/>
              </a:rPr>
              <a:t> Tăng nồng độ lactate, thiểu niệu, tăng hoặc hạ thân nhiệt.</a:t>
            </a:r>
            <a:endParaRPr lang="en-US" dirty="0">
              <a:solidFill>
                <a:srgbClr val="000000"/>
              </a:solidFill>
              <a:latin typeface="Arial" panose="020B0604020202020204" pitchFamily="34" charset="0"/>
              <a:ea typeface="Arial Unicode MS"/>
              <a:cs typeface="Arial Unicode MS"/>
            </a:endParaRPr>
          </a:p>
        </p:txBody>
      </p:sp>
      <p:sp>
        <p:nvSpPr>
          <p:cNvPr id="9" name="Rectangle 8"/>
          <p:cNvSpPr/>
          <p:nvPr/>
        </p:nvSpPr>
        <p:spPr>
          <a:xfrm>
            <a:off x="1389997" y="2465308"/>
            <a:ext cx="1614545" cy="369332"/>
          </a:xfrm>
          <a:prstGeom prst="rect">
            <a:avLst/>
          </a:prstGeom>
        </p:spPr>
        <p:txBody>
          <a:bodyPr wrap="none">
            <a:spAutoFit/>
          </a:bodyPr>
          <a:lstStyle/>
          <a:p>
            <a:pPr>
              <a:defRPr/>
            </a:pPr>
            <a:r>
              <a:rPr lang="en-US" b="1" dirty="0" err="1" smtClean="0">
                <a:latin typeface="Times New Roman" panose="02020603050405020304" pitchFamily="18" charset="0"/>
                <a:cs typeface="Times New Roman" panose="02020603050405020304" pitchFamily="18" charset="0"/>
              </a:rPr>
              <a:t>Các</a:t>
            </a:r>
            <a:r>
              <a:rPr lang="en-US" b="1" dirty="0" smtClean="0">
                <a:latin typeface="Times New Roman" panose="02020603050405020304" pitchFamily="18" charset="0"/>
                <a:cs typeface="Times New Roman" panose="02020603050405020304" pitchFamily="18" charset="0"/>
              </a:rPr>
              <a:t> </a:t>
            </a:r>
            <a:r>
              <a:rPr lang="vi-VN" b="1" dirty="0" smtClean="0">
                <a:latin typeface="Times New Roman" panose="02020603050405020304" pitchFamily="18" charset="0"/>
                <a:cs typeface="Times New Roman" panose="02020603050405020304" pitchFamily="18" charset="0"/>
              </a:rPr>
              <a:t>dấu </a:t>
            </a:r>
            <a:r>
              <a:rPr lang="vi-VN" b="1" dirty="0">
                <a:latin typeface="Times New Roman" panose="02020603050405020304" pitchFamily="18" charset="0"/>
                <a:cs typeface="Times New Roman" panose="02020603050405020304" pitchFamily="18" charset="0"/>
              </a:rPr>
              <a:t>hiệu </a:t>
            </a:r>
            <a:r>
              <a:rPr lang="vi-VN"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94693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solidFill>
                  <a:schemeClr val="bg1"/>
                </a:solidFill>
                <a:effectLst/>
              </a:rPr>
              <a:t>II. LÂM SÀNG NHIỄM VI RÚT ADENO</a:t>
            </a:r>
            <a:endParaRPr lang="en-US" sz="2400" dirty="0">
              <a:solidFill>
                <a:schemeClr val="bg1"/>
              </a:solidFill>
              <a:effectLst/>
            </a:endParaRPr>
          </a:p>
        </p:txBody>
      </p:sp>
      <p:sp>
        <p:nvSpPr>
          <p:cNvPr id="7" name="Rectangle 6"/>
          <p:cNvSpPr/>
          <p:nvPr/>
        </p:nvSpPr>
        <p:spPr>
          <a:xfrm>
            <a:off x="431075" y="2229002"/>
            <a:ext cx="2180405" cy="369332"/>
          </a:xfrm>
          <a:prstGeom prst="rect">
            <a:avLst/>
          </a:prstGeom>
        </p:spPr>
        <p:txBody>
          <a:bodyPr wrap="none">
            <a:spAutoFit/>
          </a:bodyPr>
          <a:lstStyle/>
          <a:p>
            <a:r>
              <a:rPr lang="vi-VN" b="1" i="1" dirty="0">
                <a:latin typeface="+mj-lt"/>
              </a:rPr>
              <a:t>2.4.2. Bi</a:t>
            </a:r>
            <a:r>
              <a:rPr lang="en-US" b="1" i="1" dirty="0">
                <a:latin typeface="+mj-lt"/>
              </a:rPr>
              <a:t>ế</a:t>
            </a:r>
            <a:r>
              <a:rPr lang="vi-VN" b="1" i="1" dirty="0">
                <a:latin typeface="+mj-lt"/>
              </a:rPr>
              <a:t>n chứng xa</a:t>
            </a:r>
            <a:endParaRPr lang="en-US" dirty="0">
              <a:latin typeface="+mj-lt"/>
            </a:endParaRPr>
          </a:p>
        </p:txBody>
      </p:sp>
      <p:sp>
        <p:nvSpPr>
          <p:cNvPr id="4" name="Rectangle 3"/>
          <p:cNvSpPr/>
          <p:nvPr/>
        </p:nvSpPr>
        <p:spPr>
          <a:xfrm>
            <a:off x="906759" y="2698208"/>
            <a:ext cx="10039915" cy="2862322"/>
          </a:xfrm>
          <a:prstGeom prst="rect">
            <a:avLst/>
          </a:prstGeom>
        </p:spPr>
        <p:txBody>
          <a:bodyPr wrap="square">
            <a:spAutoFit/>
          </a:bodyPr>
          <a:lstStyle/>
          <a:p>
            <a:pPr marL="285750" indent="-285750">
              <a:buFont typeface="Wingdings" panose="05000000000000000000" pitchFamily="2" charset="2"/>
              <a:buChar char="Ø"/>
            </a:pPr>
            <a:r>
              <a:rPr lang="vi-VN" dirty="0">
                <a:solidFill>
                  <a:srgbClr val="000000"/>
                </a:solidFill>
                <a:latin typeface="+mj-lt"/>
                <a:ea typeface="Arial Unicode MS"/>
              </a:rPr>
              <a:t>Sau giai đoạn viêm cấp tính, trẻ có các triệu chứng của tắc nghẽn đường thở dai dẳng như ho đờm, khò khè, thở nhanh, khó thở khi gắng sức và khi nghỉ, nghe phổi có ran rít, ran ẩm khu trú hay lan tỏa, suy hô hấp mạn tính. </a:t>
            </a:r>
            <a:endParaRPr lang="en-US" dirty="0" smtClean="0">
              <a:solidFill>
                <a:srgbClr val="000000"/>
              </a:solidFill>
              <a:latin typeface="+mj-lt"/>
              <a:ea typeface="Arial Unicode MS"/>
            </a:endParaRPr>
          </a:p>
          <a:p>
            <a:pPr marL="285750" indent="-285750">
              <a:buFont typeface="Wingdings" panose="05000000000000000000" pitchFamily="2" charset="2"/>
              <a:buChar char="Ø"/>
            </a:pPr>
            <a:r>
              <a:rPr lang="vi-VN" dirty="0">
                <a:latin typeface="+mj-lt"/>
              </a:rPr>
              <a:t>Bệnh kéo dài có thể xuất hiện ngón tay dùi trống, lồng ngực biến dạng, chậm phát triển thể chất. </a:t>
            </a:r>
            <a:endParaRPr lang="en-US" dirty="0" smtClean="0">
              <a:latin typeface="+mj-lt"/>
            </a:endParaRPr>
          </a:p>
          <a:p>
            <a:pPr marL="285750" indent="-285750">
              <a:buFont typeface="Wingdings" panose="05000000000000000000" pitchFamily="2" charset="2"/>
              <a:buChar char="Ø"/>
            </a:pPr>
            <a:r>
              <a:rPr lang="vi-VN" dirty="0" smtClean="0">
                <a:latin typeface="+mj-lt"/>
              </a:rPr>
              <a:t>Đo </a:t>
            </a:r>
            <a:r>
              <a:rPr lang="vi-VN" dirty="0">
                <a:latin typeface="+mj-lt"/>
              </a:rPr>
              <a:t>chức năng hô hấp thấy có hội chứng rối loạn thông khí t</a:t>
            </a:r>
            <a:r>
              <a:rPr lang="en-US" dirty="0">
                <a:latin typeface="Times New Roman" panose="02020603050405020304" pitchFamily="18" charset="0"/>
                <a:cs typeface="Times New Roman" panose="02020603050405020304" pitchFamily="18" charset="0"/>
              </a:rPr>
              <a:t>ắ</a:t>
            </a:r>
            <a:r>
              <a:rPr lang="vi-VN" dirty="0">
                <a:latin typeface="+mj-lt"/>
              </a:rPr>
              <a:t>c nghẽn. </a:t>
            </a:r>
            <a:endParaRPr lang="en-US" dirty="0" smtClean="0">
              <a:latin typeface="+mj-lt"/>
            </a:endParaRPr>
          </a:p>
          <a:p>
            <a:pPr marL="285750" indent="-285750">
              <a:buFont typeface="Wingdings" panose="05000000000000000000" pitchFamily="2" charset="2"/>
              <a:buChar char="Ø"/>
            </a:pPr>
            <a:r>
              <a:rPr lang="vi-VN" dirty="0">
                <a:latin typeface="+mj-lt"/>
              </a:rPr>
              <a:t>Các biểu hiện này không đáp ứng với corticoid toàn thân, dạng hít hay thuốc giãn phế quản sau ít nhất 2 tuần điều trị. </a:t>
            </a:r>
            <a:endParaRPr lang="en-US" dirty="0" smtClean="0">
              <a:latin typeface="+mj-lt"/>
            </a:endParaRPr>
          </a:p>
          <a:p>
            <a:pPr marL="285750" indent="-285750">
              <a:buFont typeface="Wingdings" panose="05000000000000000000" pitchFamily="2" charset="2"/>
              <a:buChar char="Ø"/>
            </a:pPr>
            <a:r>
              <a:rPr lang="vi-VN" dirty="0">
                <a:latin typeface="+mj-lt"/>
              </a:rPr>
              <a:t>Xquang ngực thấy hình ảnh ứ khí, xẹp phổi, dày phế quản hay giãn phế quản. </a:t>
            </a:r>
            <a:endParaRPr lang="en-US" dirty="0" smtClean="0">
              <a:latin typeface="+mj-lt"/>
            </a:endParaRPr>
          </a:p>
          <a:p>
            <a:pPr marL="285750" indent="-285750">
              <a:buFont typeface="Wingdings" panose="05000000000000000000" pitchFamily="2" charset="2"/>
              <a:buChar char="Ø"/>
            </a:pPr>
            <a:r>
              <a:rPr lang="vi-VN" dirty="0">
                <a:latin typeface="+mj-lt"/>
              </a:rPr>
              <a:t>Chụp c</a:t>
            </a:r>
            <a:r>
              <a:rPr lang="en-US" dirty="0">
                <a:latin typeface="+mj-lt"/>
              </a:rPr>
              <a:t>ắ</a:t>
            </a:r>
            <a:r>
              <a:rPr lang="vi-VN" dirty="0">
                <a:latin typeface="+mj-lt"/>
              </a:rPr>
              <a:t>t lớp vi tính l</a:t>
            </a:r>
            <a:r>
              <a:rPr lang="en-US" dirty="0">
                <a:latin typeface="+mj-lt"/>
              </a:rPr>
              <a:t>ồ</a:t>
            </a:r>
            <a:r>
              <a:rPr lang="vi-VN" dirty="0">
                <a:latin typeface="+mj-lt"/>
              </a:rPr>
              <a:t>ng ngực cho th</a:t>
            </a:r>
            <a:r>
              <a:rPr lang="en-US" dirty="0">
                <a:latin typeface="+mj-lt"/>
              </a:rPr>
              <a:t>ấ</a:t>
            </a:r>
            <a:r>
              <a:rPr lang="vi-VN" dirty="0">
                <a:latin typeface="+mj-lt"/>
              </a:rPr>
              <a:t>y hình ảnh tổn thương kính mờ xen lẫn vùng ứ khí, có thể kèm dày thành phế quản, giãn phế quản, xẹp phổi hay đông đặc từng vùng</a:t>
            </a:r>
            <a:r>
              <a:rPr lang="vi-VN" dirty="0" smtClean="0">
                <a:latin typeface="+mj-lt"/>
              </a:rPr>
              <a:t>.</a:t>
            </a:r>
            <a:endParaRPr lang="en-US" dirty="0">
              <a:latin typeface="+mj-lt"/>
            </a:endParaRPr>
          </a:p>
        </p:txBody>
      </p:sp>
    </p:spTree>
    <p:extLst>
      <p:ext uri="{BB962C8B-B14F-4D97-AF65-F5344CB8AC3E}">
        <p14:creationId xmlns:p14="http://schemas.microsoft.com/office/powerpoint/2010/main" val="22448679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t>III. CHẨN ĐOÁN</a:t>
            </a:r>
            <a:endParaRPr lang="en-US" sz="2400" dirty="0"/>
          </a:p>
        </p:txBody>
      </p:sp>
      <p:sp>
        <p:nvSpPr>
          <p:cNvPr id="3" name="Oval 2"/>
          <p:cNvSpPr/>
          <p:nvPr/>
        </p:nvSpPr>
        <p:spPr>
          <a:xfrm>
            <a:off x="3553098" y="2460110"/>
            <a:ext cx="4663440" cy="116259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b="1" dirty="0" smtClean="0">
                <a:latin typeface="Times New Roman" panose="02020603050405020304" pitchFamily="18" charset="0"/>
                <a:cs typeface="Times New Roman" panose="02020603050405020304" pitchFamily="18" charset="0"/>
              </a:rPr>
              <a:t>CHẨN ĐOÁN</a:t>
            </a:r>
            <a:endParaRPr lang="en-US" b="1" dirty="0">
              <a:latin typeface="Times New Roman" panose="02020603050405020304" pitchFamily="18" charset="0"/>
              <a:cs typeface="Times New Roman" panose="02020603050405020304" pitchFamily="18" charset="0"/>
            </a:endParaRPr>
          </a:p>
        </p:txBody>
      </p:sp>
      <p:cxnSp>
        <p:nvCxnSpPr>
          <p:cNvPr id="6" name="Straight Arrow Connector 5"/>
          <p:cNvCxnSpPr>
            <a:stCxn id="3" idx="4"/>
            <a:endCxn id="9" idx="0"/>
          </p:cNvCxnSpPr>
          <p:nvPr/>
        </p:nvCxnSpPr>
        <p:spPr>
          <a:xfrm flipH="1">
            <a:off x="2422052" y="3622704"/>
            <a:ext cx="3462766" cy="7794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1154954" y="4402183"/>
            <a:ext cx="2534195" cy="1149531"/>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vi-VN" b="1" dirty="0" smtClean="0">
                <a:latin typeface="+mj-lt"/>
              </a:rPr>
              <a:t>1</a:t>
            </a:r>
            <a:r>
              <a:rPr lang="vi-VN" b="1" dirty="0">
                <a:latin typeface="+mj-lt"/>
              </a:rPr>
              <a:t>. Chẩn đoán ca bệnh</a:t>
            </a:r>
            <a:endParaRPr lang="en-US" dirty="0">
              <a:latin typeface="+mj-lt"/>
            </a:endParaRPr>
          </a:p>
        </p:txBody>
      </p:sp>
      <p:cxnSp>
        <p:nvCxnSpPr>
          <p:cNvPr id="10" name="Straight Arrow Connector 9"/>
          <p:cNvCxnSpPr>
            <a:stCxn id="3" idx="4"/>
            <a:endCxn id="11" idx="0"/>
          </p:cNvCxnSpPr>
          <p:nvPr/>
        </p:nvCxnSpPr>
        <p:spPr>
          <a:xfrm>
            <a:off x="5884818" y="3622704"/>
            <a:ext cx="260704" cy="7794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ounded Rectangle 10"/>
          <p:cNvSpPr/>
          <p:nvPr/>
        </p:nvSpPr>
        <p:spPr>
          <a:xfrm>
            <a:off x="4878424" y="4402182"/>
            <a:ext cx="2534195" cy="114953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vi-VN" b="1" dirty="0" smtClean="0">
                <a:latin typeface="+mj-lt"/>
              </a:rPr>
              <a:t>2</a:t>
            </a:r>
            <a:r>
              <a:rPr lang="vi-VN" b="1" dirty="0">
                <a:latin typeface="+mj-lt"/>
              </a:rPr>
              <a:t>. Chẩn đoán phân biệt</a:t>
            </a:r>
            <a:endParaRPr lang="en-US" dirty="0">
              <a:latin typeface="+mj-lt"/>
            </a:endParaRPr>
          </a:p>
        </p:txBody>
      </p:sp>
      <p:cxnSp>
        <p:nvCxnSpPr>
          <p:cNvPr id="16" name="Straight Arrow Connector 15"/>
          <p:cNvCxnSpPr>
            <a:stCxn id="3" idx="4"/>
            <a:endCxn id="17" idx="0"/>
          </p:cNvCxnSpPr>
          <p:nvPr/>
        </p:nvCxnSpPr>
        <p:spPr>
          <a:xfrm>
            <a:off x="5884818" y="3622704"/>
            <a:ext cx="3892734" cy="7794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Rounded Rectangle 16"/>
          <p:cNvSpPr/>
          <p:nvPr/>
        </p:nvSpPr>
        <p:spPr>
          <a:xfrm>
            <a:off x="8510454" y="4402182"/>
            <a:ext cx="2534195" cy="114953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b="1" dirty="0" smtClean="0">
                <a:latin typeface="+mj-lt"/>
              </a:rPr>
              <a:t>3</a:t>
            </a:r>
            <a:r>
              <a:rPr lang="vi-VN" b="1" dirty="0">
                <a:latin typeface="+mj-lt"/>
              </a:rPr>
              <a:t>. Chẩn đoán mức độ lâm sàng</a:t>
            </a:r>
            <a:endParaRPr lang="en-US" dirty="0">
              <a:latin typeface="+mj-lt"/>
            </a:endParaRPr>
          </a:p>
        </p:txBody>
      </p:sp>
    </p:spTree>
    <p:extLst>
      <p:ext uri="{BB962C8B-B14F-4D97-AF65-F5344CB8AC3E}">
        <p14:creationId xmlns:p14="http://schemas.microsoft.com/office/powerpoint/2010/main" val="5976500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t>III. CHẨN ĐOÁN</a:t>
            </a:r>
            <a:endParaRPr lang="en-US" sz="2400" dirty="0"/>
          </a:p>
        </p:txBody>
      </p:sp>
      <p:sp>
        <p:nvSpPr>
          <p:cNvPr id="4" name="Rectangle 3"/>
          <p:cNvSpPr/>
          <p:nvPr/>
        </p:nvSpPr>
        <p:spPr>
          <a:xfrm>
            <a:off x="203426" y="2238494"/>
            <a:ext cx="2954655" cy="369332"/>
          </a:xfrm>
          <a:prstGeom prst="rect">
            <a:avLst/>
          </a:prstGeom>
        </p:spPr>
        <p:txBody>
          <a:bodyPr wrap="none">
            <a:spAutoFit/>
          </a:bodyPr>
          <a:lstStyle/>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3.1. Chẩn đoán ca bệnh</a:t>
            </a:r>
            <a:endParaRPr lang="en-US" dirty="0">
              <a:solidFill>
                <a:srgbClr val="000000"/>
              </a:solidFill>
              <a:latin typeface="Arial" panose="020B0604020202020204" pitchFamily="34" charset="0"/>
              <a:ea typeface="Arial Unicode MS"/>
              <a:cs typeface="Arial Unicode MS"/>
            </a:endParaRPr>
          </a:p>
        </p:txBody>
      </p:sp>
      <p:graphicFrame>
        <p:nvGraphicFramePr>
          <p:cNvPr id="5" name="Table 4"/>
          <p:cNvGraphicFramePr>
            <a:graphicFrameLocks noGrp="1"/>
          </p:cNvGraphicFramePr>
          <p:nvPr>
            <p:extLst>
              <p:ext uri="{D42A27DB-BD31-4B8C-83A1-F6EECF244321}">
                <p14:modId xmlns:p14="http://schemas.microsoft.com/office/powerpoint/2010/main" val="3253972495"/>
              </p:ext>
            </p:extLst>
          </p:nvPr>
        </p:nvGraphicFramePr>
        <p:xfrm>
          <a:off x="1154953" y="2822786"/>
          <a:ext cx="10235857" cy="2560320"/>
        </p:xfrm>
        <a:graphic>
          <a:graphicData uri="http://schemas.openxmlformats.org/drawingml/2006/table">
            <a:tbl>
              <a:tblPr firstRow="1" bandRow="1">
                <a:tableStyleId>{5940675A-B579-460E-94D1-54222C63F5DA}</a:tableStyleId>
              </a:tblPr>
              <a:tblGrid>
                <a:gridCol w="2358956">
                  <a:extLst>
                    <a:ext uri="{9D8B030D-6E8A-4147-A177-3AD203B41FA5}">
                      <a16:colId xmlns:a16="http://schemas.microsoft.com/office/drawing/2014/main" val="3224053085"/>
                    </a:ext>
                  </a:extLst>
                </a:gridCol>
                <a:gridCol w="7876901">
                  <a:extLst>
                    <a:ext uri="{9D8B030D-6E8A-4147-A177-3AD203B41FA5}">
                      <a16:colId xmlns:a16="http://schemas.microsoft.com/office/drawing/2014/main" val="1822055885"/>
                    </a:ext>
                  </a:extLst>
                </a:gridCol>
              </a:tblGrid>
              <a:tr h="370840">
                <a:tc>
                  <a:txBody>
                    <a:bodyPr/>
                    <a:lstStyle/>
                    <a:p>
                      <a:pPr algn="ctr"/>
                      <a:r>
                        <a:rPr lang="vi-VN" sz="1800" b="1" kern="1200" dirty="0" smtClean="0">
                          <a:solidFill>
                            <a:schemeClr val="tx1"/>
                          </a:solidFill>
                          <a:effectLst/>
                          <a:latin typeface="+mj-lt"/>
                          <a:ea typeface="+mn-ea"/>
                          <a:cs typeface="+mn-cs"/>
                        </a:rPr>
                        <a:t>Ca bệnh xác định:</a:t>
                      </a:r>
                      <a:r>
                        <a:rPr lang="vi-VN" sz="1800" kern="1200" dirty="0" smtClean="0">
                          <a:solidFill>
                            <a:schemeClr val="tx1"/>
                          </a:solidFill>
                          <a:effectLst/>
                          <a:latin typeface="+mj-lt"/>
                          <a:ea typeface="+mn-ea"/>
                          <a:cs typeface="+mn-cs"/>
                        </a:rPr>
                        <a:t> </a:t>
                      </a:r>
                      <a:endParaRPr lang="en-US" dirty="0">
                        <a:latin typeface="+mj-lt"/>
                      </a:endParaRPr>
                    </a:p>
                  </a:txBody>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vi-VN" sz="1800" kern="1200" dirty="0" smtClean="0">
                          <a:solidFill>
                            <a:schemeClr val="tx1"/>
                          </a:solidFill>
                          <a:effectLst/>
                          <a:latin typeface="+mj-lt"/>
                          <a:ea typeface="+mn-ea"/>
                          <a:cs typeface="+mn-cs"/>
                        </a:rPr>
                        <a:t>Người đang có biểu hiện lâm sàng và có kết quả xét nghiệm dương tính với vi rút adeno.</a:t>
                      </a:r>
                      <a:endParaRPr lang="en-US" sz="1800" kern="1200" dirty="0" smtClean="0">
                        <a:solidFill>
                          <a:schemeClr val="tx1"/>
                        </a:solidFill>
                        <a:effectLst/>
                        <a:latin typeface="+mj-lt"/>
                        <a:ea typeface="+mn-ea"/>
                        <a:cs typeface="+mn-cs"/>
                      </a:endParaRPr>
                    </a:p>
                  </a:txBody>
                  <a:tcPr/>
                </a:tc>
                <a:extLst>
                  <a:ext uri="{0D108BD9-81ED-4DB2-BD59-A6C34878D82A}">
                    <a16:rowId xmlns:a16="http://schemas.microsoft.com/office/drawing/2014/main" val="3398599406"/>
                  </a:ext>
                </a:extLst>
              </a:tr>
              <a:tr h="370840">
                <a:tc>
                  <a:txBody>
                    <a:bodyPr/>
                    <a:lstStyle/>
                    <a:p>
                      <a:pPr algn="ctr"/>
                      <a:r>
                        <a:rPr lang="vi-VN" sz="1800" b="1" kern="1200" dirty="0" smtClean="0">
                          <a:solidFill>
                            <a:schemeClr val="tx1"/>
                          </a:solidFill>
                          <a:effectLst/>
                          <a:latin typeface="+mj-lt"/>
                          <a:ea typeface="+mn-ea"/>
                          <a:cs typeface="+mn-cs"/>
                        </a:rPr>
                        <a:t>Ca bệnh nghi ngờ:</a:t>
                      </a:r>
                      <a:r>
                        <a:rPr lang="vi-VN" sz="1800" kern="1200" dirty="0" smtClean="0">
                          <a:solidFill>
                            <a:schemeClr val="tx1"/>
                          </a:solidFill>
                          <a:effectLst/>
                          <a:latin typeface="+mj-lt"/>
                          <a:ea typeface="+mn-ea"/>
                          <a:cs typeface="+mn-cs"/>
                        </a:rPr>
                        <a:t> </a:t>
                      </a:r>
                      <a:endParaRPr lang="en-US" dirty="0">
                        <a:latin typeface="+mj-lt"/>
                      </a:endParaRPr>
                    </a:p>
                  </a:txBody>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vi-VN" sz="1800" kern="1200" dirty="0" smtClean="0">
                          <a:solidFill>
                            <a:schemeClr val="tx1"/>
                          </a:solidFill>
                          <a:effectLst/>
                          <a:latin typeface="+mj-lt"/>
                          <a:ea typeface="+mn-ea"/>
                          <a:cs typeface="+mn-cs"/>
                        </a:rPr>
                        <a:t>Là các trường hợp có biểu hiện nhiễm vi rút cấp tính và có biểu hiện lâm sàng ở một số cơ quan, tổ chức thường gặp như hô hấp, mắt, hạch cổ, tiêu hóa.</a:t>
                      </a:r>
                      <a:endParaRPr lang="en-US" sz="1800" kern="1200" dirty="0" smtClean="0">
                        <a:solidFill>
                          <a:schemeClr val="tx1"/>
                        </a:solidFill>
                        <a:effectLst/>
                        <a:latin typeface="+mj-lt"/>
                        <a:ea typeface="+mn-ea"/>
                        <a:cs typeface="+mn-cs"/>
                      </a:endParaRPr>
                    </a:p>
                  </a:txBody>
                  <a:tcPr/>
                </a:tc>
                <a:extLst>
                  <a:ext uri="{0D108BD9-81ED-4DB2-BD59-A6C34878D82A}">
                    <a16:rowId xmlns:a16="http://schemas.microsoft.com/office/drawing/2014/main" val="471279325"/>
                  </a:ext>
                </a:extLst>
              </a:tr>
              <a:tr h="370840">
                <a:tc>
                  <a:txBody>
                    <a:bodyPr/>
                    <a:lstStyle/>
                    <a:p>
                      <a:pPr algn="ctr"/>
                      <a:r>
                        <a:rPr lang="vi-VN" sz="1800" b="1" kern="1200" dirty="0" smtClean="0">
                          <a:solidFill>
                            <a:schemeClr val="tx1"/>
                          </a:solidFill>
                          <a:effectLst/>
                          <a:latin typeface="+mj-lt"/>
                          <a:ea typeface="+mn-ea"/>
                          <a:cs typeface="+mn-cs"/>
                        </a:rPr>
                        <a:t>Người mang vi rút adeno:</a:t>
                      </a:r>
                      <a:r>
                        <a:rPr lang="vi-VN" sz="1800" kern="1200" dirty="0" smtClean="0">
                          <a:solidFill>
                            <a:schemeClr val="tx1"/>
                          </a:solidFill>
                          <a:effectLst/>
                          <a:latin typeface="+mj-lt"/>
                          <a:ea typeface="+mn-ea"/>
                          <a:cs typeface="+mn-cs"/>
                        </a:rPr>
                        <a:t> </a:t>
                      </a:r>
                      <a:endParaRPr lang="en-US" dirty="0">
                        <a:latin typeface="+mj-lt"/>
                      </a:endParaRPr>
                    </a:p>
                  </a:txBody>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vi-VN" sz="1800" kern="1200" dirty="0" smtClean="0">
                          <a:solidFill>
                            <a:schemeClr val="tx1"/>
                          </a:solidFill>
                          <a:effectLst/>
                          <a:latin typeface="+mj-lt"/>
                          <a:ea typeface="+mn-ea"/>
                          <a:cs typeface="+mn-cs"/>
                        </a:rPr>
                        <a:t>Người có kết quả xét nghiệm dương tính với vi rút adeno nhưng không có triệu chứng lâm sàng.</a:t>
                      </a:r>
                      <a:endParaRPr lang="en-US" sz="1800" kern="1200" dirty="0" smtClean="0">
                        <a:solidFill>
                          <a:schemeClr val="tx1"/>
                        </a:solidFill>
                        <a:effectLst/>
                        <a:latin typeface="+mj-lt"/>
                        <a:ea typeface="+mn-ea"/>
                        <a:cs typeface="+mn-cs"/>
                      </a:endParaRPr>
                    </a:p>
                  </a:txBody>
                  <a:tcPr/>
                </a:tc>
                <a:extLst>
                  <a:ext uri="{0D108BD9-81ED-4DB2-BD59-A6C34878D82A}">
                    <a16:rowId xmlns:a16="http://schemas.microsoft.com/office/drawing/2014/main" val="2325116203"/>
                  </a:ext>
                </a:extLst>
              </a:tr>
              <a:tr h="370840">
                <a:tc>
                  <a:txBody>
                    <a:bodyPr/>
                    <a:lstStyle/>
                    <a:p>
                      <a:pPr algn="ctr"/>
                      <a:r>
                        <a:rPr lang="vi-VN" sz="1800" b="1" kern="1200" dirty="0" smtClean="0">
                          <a:solidFill>
                            <a:schemeClr val="tx1"/>
                          </a:solidFill>
                          <a:effectLst/>
                          <a:latin typeface="+mj-lt"/>
                          <a:ea typeface="+mn-ea"/>
                          <a:cs typeface="+mn-cs"/>
                        </a:rPr>
                        <a:t>Người phơi nhiễm với vi rút adeno:</a:t>
                      </a:r>
                      <a:r>
                        <a:rPr lang="vi-VN" sz="1800" kern="1200" dirty="0" smtClean="0">
                          <a:solidFill>
                            <a:schemeClr val="tx1"/>
                          </a:solidFill>
                          <a:effectLst/>
                          <a:latin typeface="+mj-lt"/>
                          <a:ea typeface="+mn-ea"/>
                          <a:cs typeface="+mn-cs"/>
                        </a:rPr>
                        <a:t> </a:t>
                      </a:r>
                      <a:endParaRPr lang="en-US" dirty="0">
                        <a:latin typeface="+mj-lt"/>
                      </a:endParaRPr>
                    </a:p>
                  </a:txBody>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vi-VN" sz="1800" kern="1200" dirty="0" smtClean="0">
                          <a:solidFill>
                            <a:schemeClr val="tx1"/>
                          </a:solidFill>
                          <a:effectLst/>
                          <a:latin typeface="+mj-lt"/>
                          <a:ea typeface="+mn-ea"/>
                          <a:cs typeface="+mn-cs"/>
                        </a:rPr>
                        <a:t>Là người tiếp xúc gần với người bệnh hoặc người mang vi rút adeno.</a:t>
                      </a:r>
                      <a:endParaRPr lang="en-US" sz="1800" kern="1200" dirty="0" smtClean="0">
                        <a:solidFill>
                          <a:schemeClr val="tx1"/>
                        </a:solidFill>
                        <a:effectLst/>
                        <a:latin typeface="+mj-lt"/>
                        <a:ea typeface="+mn-ea"/>
                        <a:cs typeface="+mn-cs"/>
                      </a:endParaRPr>
                    </a:p>
                  </a:txBody>
                  <a:tcPr/>
                </a:tc>
                <a:extLst>
                  <a:ext uri="{0D108BD9-81ED-4DB2-BD59-A6C34878D82A}">
                    <a16:rowId xmlns:a16="http://schemas.microsoft.com/office/drawing/2014/main" val="2530242841"/>
                  </a:ext>
                </a:extLst>
              </a:tr>
            </a:tbl>
          </a:graphicData>
        </a:graphic>
      </p:graphicFrame>
    </p:spTree>
    <p:extLst>
      <p:ext uri="{BB962C8B-B14F-4D97-AF65-F5344CB8AC3E}">
        <p14:creationId xmlns:p14="http://schemas.microsoft.com/office/powerpoint/2010/main" val="2696216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t>III. CHẨN ĐOÁN</a:t>
            </a:r>
            <a:endParaRPr lang="en-US" sz="2400" dirty="0"/>
          </a:p>
        </p:txBody>
      </p:sp>
      <p:sp>
        <p:nvSpPr>
          <p:cNvPr id="4" name="Rectangle 3"/>
          <p:cNvSpPr/>
          <p:nvPr/>
        </p:nvSpPr>
        <p:spPr>
          <a:xfrm>
            <a:off x="475357" y="2251557"/>
            <a:ext cx="2659702" cy="369332"/>
          </a:xfrm>
          <a:prstGeom prst="rect">
            <a:avLst/>
          </a:prstGeom>
        </p:spPr>
        <p:txBody>
          <a:bodyPr wrap="none">
            <a:spAutoFit/>
          </a:bodyPr>
          <a:lstStyle/>
          <a:p>
            <a:pPr algn="ctr"/>
            <a:r>
              <a:rPr lang="vi-VN" b="1" dirty="0">
                <a:latin typeface="+mj-lt"/>
              </a:rPr>
              <a:t>3.2. Chẩn đoán phân biệt</a:t>
            </a:r>
            <a:endParaRPr lang="en-US" dirty="0">
              <a:latin typeface="+mj-lt"/>
            </a:endParaRPr>
          </a:p>
        </p:txBody>
      </p:sp>
      <p:graphicFrame>
        <p:nvGraphicFramePr>
          <p:cNvPr id="5" name="Table 4"/>
          <p:cNvGraphicFramePr>
            <a:graphicFrameLocks noGrp="1"/>
          </p:cNvGraphicFramePr>
          <p:nvPr>
            <p:extLst>
              <p:ext uri="{D42A27DB-BD31-4B8C-83A1-F6EECF244321}">
                <p14:modId xmlns:p14="http://schemas.microsoft.com/office/powerpoint/2010/main" val="2990987591"/>
              </p:ext>
            </p:extLst>
          </p:nvPr>
        </p:nvGraphicFramePr>
        <p:xfrm>
          <a:off x="1154953" y="2822786"/>
          <a:ext cx="10235857" cy="2468880"/>
        </p:xfrm>
        <a:graphic>
          <a:graphicData uri="http://schemas.openxmlformats.org/drawingml/2006/table">
            <a:tbl>
              <a:tblPr firstRow="1" bandRow="1">
                <a:tableStyleId>{5940675A-B579-460E-94D1-54222C63F5DA}</a:tableStyleId>
              </a:tblPr>
              <a:tblGrid>
                <a:gridCol w="2358956">
                  <a:extLst>
                    <a:ext uri="{9D8B030D-6E8A-4147-A177-3AD203B41FA5}">
                      <a16:colId xmlns:a16="http://schemas.microsoft.com/office/drawing/2014/main" val="3224053085"/>
                    </a:ext>
                  </a:extLst>
                </a:gridCol>
                <a:gridCol w="7876901">
                  <a:extLst>
                    <a:ext uri="{9D8B030D-6E8A-4147-A177-3AD203B41FA5}">
                      <a16:colId xmlns:a16="http://schemas.microsoft.com/office/drawing/2014/main" val="1822055885"/>
                    </a:ext>
                  </a:extLst>
                </a:gridCol>
              </a:tblGrid>
              <a:tr h="370840">
                <a:tc>
                  <a:txBody>
                    <a:bodyPr/>
                    <a:lstStyle/>
                    <a:p>
                      <a:pPr algn="ctr"/>
                      <a:endParaRPr lang="en-US" sz="1800" b="1" i="1" kern="1200" dirty="0" smtClean="0">
                        <a:solidFill>
                          <a:schemeClr val="tx1"/>
                        </a:solidFill>
                        <a:effectLst/>
                        <a:latin typeface="+mj-lt"/>
                        <a:ea typeface="+mn-ea"/>
                        <a:cs typeface="+mn-cs"/>
                      </a:endParaRPr>
                    </a:p>
                    <a:p>
                      <a:pPr algn="ctr"/>
                      <a:endParaRPr lang="en-US" sz="1800" b="1" i="1" kern="1200" dirty="0" smtClean="0">
                        <a:solidFill>
                          <a:schemeClr val="tx1"/>
                        </a:solidFill>
                        <a:effectLst/>
                        <a:latin typeface="+mj-lt"/>
                        <a:ea typeface="+mn-ea"/>
                        <a:cs typeface="+mn-cs"/>
                      </a:endParaRPr>
                    </a:p>
                    <a:p>
                      <a:pPr algn="ctr"/>
                      <a:r>
                        <a:rPr lang="vi-VN" sz="1800" b="1" i="1" kern="1200" dirty="0" smtClean="0">
                          <a:solidFill>
                            <a:schemeClr val="tx1"/>
                          </a:solidFill>
                          <a:effectLst/>
                          <a:latin typeface="+mj-lt"/>
                          <a:ea typeface="+mn-ea"/>
                          <a:cs typeface="+mn-cs"/>
                        </a:rPr>
                        <a:t>Thể viêm đường hô hấp cấp</a:t>
                      </a:r>
                      <a:endParaRPr lang="en-US" sz="1800" kern="1200" dirty="0">
                        <a:solidFill>
                          <a:schemeClr val="tx1"/>
                        </a:solidFill>
                        <a:effectLst/>
                        <a:latin typeface="+mj-lt"/>
                        <a:ea typeface="+mn-ea"/>
                        <a:cs typeface="+mn-cs"/>
                      </a:endParaRPr>
                    </a:p>
                  </a:txBody>
                  <a:tcPr/>
                </a:tc>
                <a:tc>
                  <a:txBody>
                    <a:bodyPr/>
                    <a:lstStyle/>
                    <a:p>
                      <a:pPr marL="285750" indent="-285750">
                        <a:buFont typeface="Wingdings" panose="05000000000000000000" pitchFamily="2" charset="2"/>
                        <a:buChar char="Ø"/>
                      </a:pPr>
                      <a:r>
                        <a:rPr lang="vi-VN" sz="1800" kern="1200" dirty="0" smtClean="0">
                          <a:solidFill>
                            <a:schemeClr val="tx1"/>
                          </a:solidFill>
                          <a:effectLst/>
                          <a:latin typeface="+mj-lt"/>
                          <a:ea typeface="+mn-ea"/>
                          <a:cs typeface="+mn-cs"/>
                        </a:rPr>
                        <a:t>Cần phân biệt với các căn nguyên vi rút, vi khuẩn thông thường hay gặp khác</a:t>
                      </a:r>
                      <a:r>
                        <a:rPr lang="en-US" sz="1800" kern="1200" baseline="0" dirty="0" smtClean="0">
                          <a:solidFill>
                            <a:schemeClr val="tx1"/>
                          </a:solidFill>
                          <a:effectLst/>
                          <a:latin typeface="+mj-lt"/>
                          <a:ea typeface="+mn-ea"/>
                          <a:cs typeface="+mn-cs"/>
                        </a:rPr>
                        <a:t> </a:t>
                      </a:r>
                      <a:r>
                        <a:rPr lang="en-US" sz="1800" kern="1200" baseline="0" dirty="0" err="1" smtClean="0">
                          <a:solidFill>
                            <a:schemeClr val="tx1"/>
                          </a:solidFill>
                          <a:effectLst/>
                          <a:latin typeface="Times New Roman" panose="02020603050405020304" pitchFamily="18" charset="0"/>
                          <a:ea typeface="+mn-ea"/>
                          <a:cs typeface="Times New Roman" panose="02020603050405020304" pitchFamily="18" charset="0"/>
                        </a:rPr>
                        <a:t>như</a:t>
                      </a:r>
                      <a:r>
                        <a:rPr lang="en-US" sz="1800" kern="1200" baseline="0" dirty="0" smtClean="0">
                          <a:solidFill>
                            <a:schemeClr val="tx1"/>
                          </a:solidFill>
                          <a:effectLst/>
                          <a:latin typeface="+mj-lt"/>
                          <a:ea typeface="+mn-ea"/>
                          <a:cs typeface="+mn-cs"/>
                        </a:rPr>
                        <a:t>: </a:t>
                      </a:r>
                      <a:r>
                        <a:rPr lang="vi-VN" sz="1800" kern="1200" dirty="0" smtClean="0">
                          <a:solidFill>
                            <a:schemeClr val="tx1"/>
                          </a:solidFill>
                          <a:effectLst/>
                          <a:latin typeface="+mj-lt"/>
                          <a:ea typeface="+mn-ea"/>
                          <a:cs typeface="+mn-cs"/>
                        </a:rPr>
                        <a:t>Vi rút cúm mùa, vi rút á cúm, vi rút h</a:t>
                      </a:r>
                      <a:r>
                        <a:rPr lang="en-US" sz="1800" kern="1200" dirty="0" smtClean="0">
                          <a:solidFill>
                            <a:schemeClr val="tx1"/>
                          </a:solidFill>
                          <a:effectLst/>
                          <a:latin typeface="+mj-lt"/>
                          <a:ea typeface="+mn-ea"/>
                          <a:cs typeface="+mn-cs"/>
                        </a:rPr>
                        <a:t>ợ</a:t>
                      </a:r>
                      <a:r>
                        <a:rPr lang="vi-VN" sz="1800" kern="1200" dirty="0" smtClean="0">
                          <a:solidFill>
                            <a:schemeClr val="tx1"/>
                          </a:solidFill>
                          <a:effectLst/>
                          <a:latin typeface="+mj-lt"/>
                          <a:ea typeface="+mn-ea"/>
                          <a:cs typeface="+mn-cs"/>
                        </a:rPr>
                        <a:t>p bào hô hấp (RSV)</a:t>
                      </a: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…v.v.</a:t>
                      </a:r>
                    </a:p>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vi-VN" sz="1800" kern="1200" dirty="0" smtClean="0">
                          <a:solidFill>
                            <a:schemeClr val="tx1"/>
                          </a:solidFill>
                          <a:effectLst/>
                          <a:latin typeface="+mj-lt"/>
                          <a:ea typeface="+mn-ea"/>
                          <a:cs typeface="+mn-cs"/>
                        </a:rPr>
                        <a:t>Chẩn đoán phân biệt với tình trạng đồng nhiễm với vi khuẩn hoặc vi rút khác.</a:t>
                      </a:r>
                      <a:endParaRPr lang="en-US" sz="1800" kern="1200" dirty="0" smtClean="0">
                        <a:solidFill>
                          <a:schemeClr val="tx1"/>
                        </a:solidFill>
                        <a:effectLst/>
                        <a:latin typeface="+mj-lt"/>
                        <a:ea typeface="+mn-ea"/>
                        <a:cs typeface="+mn-cs"/>
                      </a:endParaRPr>
                    </a:p>
                  </a:txBody>
                  <a:tcPr/>
                </a:tc>
                <a:extLst>
                  <a:ext uri="{0D108BD9-81ED-4DB2-BD59-A6C34878D82A}">
                    <a16:rowId xmlns:a16="http://schemas.microsoft.com/office/drawing/2014/main" val="3398599406"/>
                  </a:ext>
                </a:extLst>
              </a:tr>
              <a:tr h="370840">
                <a:tc>
                  <a:txBody>
                    <a:bodyPr/>
                    <a:lstStyle/>
                    <a:p>
                      <a:pPr algn="ctr"/>
                      <a:r>
                        <a:rPr lang="vi-VN" sz="1800" b="1" i="1" kern="1200" dirty="0" smtClean="0">
                          <a:solidFill>
                            <a:schemeClr val="tx1"/>
                          </a:solidFill>
                          <a:effectLst/>
                          <a:latin typeface="+mj-lt"/>
                          <a:ea typeface="+mn-ea"/>
                          <a:cs typeface="+mn-cs"/>
                        </a:rPr>
                        <a:t>Thể viêm dạ dày - ruột cấp</a:t>
                      </a:r>
                      <a:endParaRPr lang="en-US" dirty="0">
                        <a:latin typeface="+mj-lt"/>
                      </a:endParaRPr>
                    </a:p>
                  </a:txBody>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vi-VN" sz="1800" kern="1200" dirty="0" smtClean="0">
                          <a:solidFill>
                            <a:schemeClr val="tx1"/>
                          </a:solidFill>
                          <a:effectLst/>
                          <a:latin typeface="+mj-lt"/>
                          <a:ea typeface="+mn-ea"/>
                          <a:cs typeface="+mn-cs"/>
                        </a:rPr>
                        <a:t>Chẩn đoán phân biệt với viêm dạ dày ruột cấp do nguyên nhân khác, viêm ruột thừa, lồng ruột.</a:t>
                      </a:r>
                      <a:endParaRPr lang="en-US" sz="1800" kern="1200" dirty="0" smtClean="0">
                        <a:solidFill>
                          <a:schemeClr val="tx1"/>
                        </a:solidFill>
                        <a:effectLst/>
                        <a:latin typeface="+mj-lt"/>
                        <a:ea typeface="+mn-ea"/>
                        <a:cs typeface="+mn-cs"/>
                      </a:endParaRPr>
                    </a:p>
                  </a:txBody>
                  <a:tcPr/>
                </a:tc>
                <a:extLst>
                  <a:ext uri="{0D108BD9-81ED-4DB2-BD59-A6C34878D82A}">
                    <a16:rowId xmlns:a16="http://schemas.microsoft.com/office/drawing/2014/main" val="471279325"/>
                  </a:ext>
                </a:extLst>
              </a:tr>
              <a:tr h="370840">
                <a:tc>
                  <a:txBody>
                    <a:bodyPr/>
                    <a:lstStyle/>
                    <a:p>
                      <a:pPr algn="ctr"/>
                      <a:r>
                        <a:rPr lang="vi-VN" sz="1800" b="1" i="1" kern="1200" dirty="0" smtClean="0">
                          <a:solidFill>
                            <a:schemeClr val="tx1"/>
                          </a:solidFill>
                          <a:effectLst/>
                          <a:latin typeface="+mj-lt"/>
                          <a:ea typeface="+mn-ea"/>
                          <a:cs typeface="+mn-cs"/>
                        </a:rPr>
                        <a:t>Thể viêm kết mạc</a:t>
                      </a:r>
                      <a:endParaRPr lang="en-US" dirty="0">
                        <a:latin typeface="+mj-lt"/>
                      </a:endParaRPr>
                    </a:p>
                  </a:txBody>
                  <a:tcPr/>
                </a:tc>
                <a:tc>
                  <a:txBody>
                    <a:bodyPr/>
                    <a:lstStyle/>
                    <a:p>
                      <a:pPr marL="285750" indent="-285750">
                        <a:buFont typeface="Wingdings" panose="05000000000000000000" pitchFamily="2" charset="2"/>
                        <a:buChar char="Ø"/>
                      </a:pPr>
                      <a:r>
                        <a:rPr lang="vi-VN" sz="1800" kern="1200" dirty="0" smtClean="0">
                          <a:solidFill>
                            <a:schemeClr val="tx1"/>
                          </a:solidFill>
                          <a:effectLst/>
                          <a:latin typeface="+mj-lt"/>
                          <a:ea typeface="+mn-ea"/>
                          <a:cs typeface="+mn-cs"/>
                        </a:rPr>
                        <a:t>Chẩn đoán phân biệt viêm kết mạc cấp do nguyên nhân khác.</a:t>
                      </a:r>
                      <a:endParaRPr lang="en-US" sz="1800" kern="1200" dirty="0" smtClean="0">
                        <a:solidFill>
                          <a:schemeClr val="tx1"/>
                        </a:solidFill>
                        <a:effectLst/>
                        <a:latin typeface="+mj-lt"/>
                        <a:ea typeface="+mn-ea"/>
                        <a:cs typeface="+mn-cs"/>
                      </a:endParaRPr>
                    </a:p>
                    <a:p>
                      <a:pPr marL="285750" indent="-285750">
                        <a:buFont typeface="Wingdings" panose="05000000000000000000" pitchFamily="2" charset="2"/>
                        <a:buChar char="Ø"/>
                      </a:pPr>
                      <a:r>
                        <a:rPr lang="vi-VN" sz="1800" kern="1200" dirty="0" smtClean="0">
                          <a:solidFill>
                            <a:schemeClr val="tx1"/>
                          </a:solidFill>
                          <a:effectLst/>
                          <a:latin typeface="+mj-lt"/>
                          <a:ea typeface="+mn-ea"/>
                          <a:cs typeface="+mn-cs"/>
                        </a:rPr>
                        <a:t>Chẩn đoán phân biệt với bệnh Kawasaki, Hội chứng viêm đa hệ thống.</a:t>
                      </a:r>
                      <a:endParaRPr lang="en-US" sz="1800" kern="1200" dirty="0" smtClean="0">
                        <a:solidFill>
                          <a:schemeClr val="tx1"/>
                        </a:solidFill>
                        <a:effectLst/>
                        <a:latin typeface="+mj-lt"/>
                        <a:ea typeface="+mn-ea"/>
                        <a:cs typeface="+mn-cs"/>
                      </a:endParaRPr>
                    </a:p>
                  </a:txBody>
                  <a:tcPr/>
                </a:tc>
                <a:extLst>
                  <a:ext uri="{0D108BD9-81ED-4DB2-BD59-A6C34878D82A}">
                    <a16:rowId xmlns:a16="http://schemas.microsoft.com/office/drawing/2014/main" val="2325116203"/>
                  </a:ext>
                </a:extLst>
              </a:tr>
            </a:tbl>
          </a:graphicData>
        </a:graphic>
      </p:graphicFrame>
    </p:spTree>
    <p:extLst>
      <p:ext uri="{BB962C8B-B14F-4D97-AF65-F5344CB8AC3E}">
        <p14:creationId xmlns:p14="http://schemas.microsoft.com/office/powerpoint/2010/main" val="31228047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vi-VN" sz="2400" b="1" dirty="0"/>
              <a:t>III. CHẨN ĐOÁN</a:t>
            </a:r>
            <a:endParaRPr lang="en-US" sz="2400" dirty="0"/>
          </a:p>
        </p:txBody>
      </p:sp>
      <p:sp>
        <p:nvSpPr>
          <p:cNvPr id="4" name="Rectangle 3"/>
          <p:cNvSpPr/>
          <p:nvPr/>
        </p:nvSpPr>
        <p:spPr>
          <a:xfrm>
            <a:off x="475357" y="2175101"/>
            <a:ext cx="3400290" cy="369332"/>
          </a:xfrm>
          <a:prstGeom prst="rect">
            <a:avLst/>
          </a:prstGeom>
        </p:spPr>
        <p:txBody>
          <a:bodyPr wrap="none">
            <a:spAutoFit/>
          </a:bodyPr>
          <a:lstStyle/>
          <a:p>
            <a:r>
              <a:rPr lang="vi-VN" b="1" dirty="0">
                <a:latin typeface="+mj-lt"/>
              </a:rPr>
              <a:t>3.3. Chẩn đoán mức độ lâm sàng</a:t>
            </a:r>
            <a:endParaRPr lang="en-US" dirty="0">
              <a:latin typeface="+mj-lt"/>
            </a:endParaRPr>
          </a:p>
        </p:txBody>
      </p:sp>
      <p:graphicFrame>
        <p:nvGraphicFramePr>
          <p:cNvPr id="3" name="Table 2"/>
          <p:cNvGraphicFramePr>
            <a:graphicFrameLocks noGrp="1"/>
          </p:cNvGraphicFramePr>
          <p:nvPr>
            <p:extLst>
              <p:ext uri="{D42A27DB-BD31-4B8C-83A1-F6EECF244321}">
                <p14:modId xmlns:p14="http://schemas.microsoft.com/office/powerpoint/2010/main" val="3931858543"/>
              </p:ext>
            </p:extLst>
          </p:nvPr>
        </p:nvGraphicFramePr>
        <p:xfrm>
          <a:off x="856342" y="2727311"/>
          <a:ext cx="10599783" cy="2926080"/>
        </p:xfrm>
        <a:graphic>
          <a:graphicData uri="http://schemas.openxmlformats.org/drawingml/2006/table">
            <a:tbl>
              <a:tblPr firstRow="1" bandRow="1">
                <a:tableStyleId>{5940675A-B579-460E-94D1-54222C63F5DA}</a:tableStyleId>
              </a:tblPr>
              <a:tblGrid>
                <a:gridCol w="5126447">
                  <a:extLst>
                    <a:ext uri="{9D8B030D-6E8A-4147-A177-3AD203B41FA5}">
                      <a16:colId xmlns:a16="http://schemas.microsoft.com/office/drawing/2014/main" val="4247128486"/>
                    </a:ext>
                  </a:extLst>
                </a:gridCol>
                <a:gridCol w="5473336">
                  <a:extLst>
                    <a:ext uri="{9D8B030D-6E8A-4147-A177-3AD203B41FA5}">
                      <a16:colId xmlns:a16="http://schemas.microsoft.com/office/drawing/2014/main" val="3165949726"/>
                    </a:ext>
                  </a:extLst>
                </a:gridCol>
              </a:tblGrid>
              <a:tr h="309406">
                <a:tc>
                  <a:txBody>
                    <a:bodyPr/>
                    <a:lstStyle/>
                    <a:p>
                      <a:pPr algn="ctr"/>
                      <a:r>
                        <a:rPr lang="vi-VN" sz="1800" b="1" i="1" kern="1200" dirty="0" smtClean="0">
                          <a:solidFill>
                            <a:schemeClr val="tx1"/>
                          </a:solidFill>
                          <a:effectLst/>
                          <a:latin typeface="+mj-lt"/>
                          <a:ea typeface="+mn-ea"/>
                          <a:cs typeface="+mn-cs"/>
                        </a:rPr>
                        <a:t>Mức độ nhẹ</a:t>
                      </a:r>
                      <a:endParaRPr lang="en-US" dirty="0">
                        <a:latin typeface="+mj-lt"/>
                      </a:endParaRPr>
                    </a:p>
                  </a:txBody>
                  <a:tcPr/>
                </a:tc>
                <a:tc>
                  <a:txBody>
                    <a:bodyPr/>
                    <a:lstStyle/>
                    <a:p>
                      <a:pPr algn="ctr"/>
                      <a:r>
                        <a:rPr lang="vi-VN" sz="1800" b="1" i="1" kern="1200" dirty="0" smtClean="0">
                          <a:solidFill>
                            <a:schemeClr val="tx1"/>
                          </a:solidFill>
                          <a:effectLst/>
                          <a:latin typeface="+mj-lt"/>
                          <a:ea typeface="+mn-ea"/>
                          <a:cs typeface="+mn-cs"/>
                        </a:rPr>
                        <a:t>Mức độ trung bình</a:t>
                      </a:r>
                      <a:endParaRPr lang="en-US" dirty="0">
                        <a:latin typeface="+mj-lt"/>
                      </a:endParaRPr>
                    </a:p>
                  </a:txBody>
                  <a:tcPr/>
                </a:tc>
                <a:extLst>
                  <a:ext uri="{0D108BD9-81ED-4DB2-BD59-A6C34878D82A}">
                    <a16:rowId xmlns:a16="http://schemas.microsoft.com/office/drawing/2014/main" val="2068503775"/>
                  </a:ext>
                </a:extLst>
              </a:tr>
              <a:tr h="2136174">
                <a:tc>
                  <a:txBody>
                    <a:bodyPr/>
                    <a:lstStyle/>
                    <a:p>
                      <a:r>
                        <a:rPr lang="vi-VN" sz="1800" kern="1200" dirty="0" smtClean="0">
                          <a:solidFill>
                            <a:schemeClr val="tx1"/>
                          </a:solidFill>
                          <a:effectLst/>
                          <a:latin typeface="+mj-lt"/>
                          <a:ea typeface="+mn-ea"/>
                          <a:cs typeface="+mn-cs"/>
                        </a:rPr>
                        <a:t>- Triệu chứng không điển hình: sốt, đau họng, ho, chảy mũi, ngạt mũi, đau mắt đỏ, tiêu chảy, nôn, không có triệu chứng của viêm phổi.</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Nhịp thở bình thường theo tuổi.</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Không có biểu hiện của thiếu ô xy, Sp</a:t>
                      </a: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O</a:t>
                      </a:r>
                      <a:r>
                        <a:rPr lang="vi-VN" sz="1800" kern="1200" baseline="-25000" dirty="0" smtClean="0">
                          <a:solidFill>
                            <a:schemeClr val="tx1"/>
                          </a:solidFill>
                          <a:effectLst/>
                          <a:latin typeface="+mj-lt"/>
                          <a:ea typeface="+mn-ea"/>
                          <a:cs typeface="+mn-cs"/>
                        </a:rPr>
                        <a:t>2</a:t>
                      </a:r>
                      <a:r>
                        <a:rPr lang="vi-VN" sz="1800" kern="1200" dirty="0" smtClean="0">
                          <a:solidFill>
                            <a:schemeClr val="tx1"/>
                          </a:solidFill>
                          <a:effectLst/>
                          <a:latin typeface="+mj-lt"/>
                          <a:ea typeface="+mn-ea"/>
                          <a:cs typeface="+mn-cs"/>
                        </a:rPr>
                        <a:t> ≥ 96% khi thở khí trời.</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Thần kinh: trẻ tỉnh, sinh hoạt bình thường.</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Trẻ bú mẹ/ăn/uống bình thường.</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Xquang phổi bình thường.</a:t>
                      </a:r>
                      <a:endParaRPr lang="en-US" sz="1800" kern="1200" dirty="0" smtClean="0">
                        <a:solidFill>
                          <a:schemeClr val="tx1"/>
                        </a:solidFill>
                        <a:effectLst/>
                        <a:latin typeface="+mj-lt"/>
                        <a:ea typeface="+mn-ea"/>
                        <a:cs typeface="+mn-cs"/>
                      </a:endParaRPr>
                    </a:p>
                  </a:txBody>
                  <a:tcPr/>
                </a:tc>
                <a:tc>
                  <a:txBody>
                    <a:bodyPr/>
                    <a:lstStyle/>
                    <a:p>
                      <a:r>
                        <a:rPr lang="vi-VN" sz="1800" kern="1200" dirty="0" smtClean="0">
                          <a:solidFill>
                            <a:schemeClr val="tx1"/>
                          </a:solidFill>
                          <a:effectLst/>
                          <a:latin typeface="+mj-lt"/>
                          <a:ea typeface="+mn-ea"/>
                          <a:cs typeface="+mn-cs"/>
                        </a:rPr>
                        <a:t>- Có triệu chứng viêm phổi nhưng không có các dấu hiệu của viêm phổi nặng và nguy kịch:</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Thở nhanh: &lt; 2 tháng ≥ 60 lần/phút; 2-11 tháng ≥ 50 lần/phút; 1-5 tuổi ≥ 40 lần/phút.</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Sp</a:t>
                      </a: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O</a:t>
                      </a:r>
                      <a:r>
                        <a:rPr lang="vi-VN" sz="1800" kern="1200" baseline="-25000" dirty="0" smtClean="0">
                          <a:solidFill>
                            <a:schemeClr val="tx1"/>
                          </a:solidFill>
                          <a:effectLst/>
                          <a:latin typeface="+mj-lt"/>
                          <a:ea typeface="+mn-ea"/>
                          <a:cs typeface="+mn-cs"/>
                        </a:rPr>
                        <a:t>2</a:t>
                      </a:r>
                      <a:r>
                        <a:rPr lang="vi-VN" sz="1800" kern="1200" dirty="0" smtClean="0">
                          <a:solidFill>
                            <a:schemeClr val="tx1"/>
                          </a:solidFill>
                          <a:effectLst/>
                          <a:latin typeface="+mj-lt"/>
                          <a:ea typeface="+mn-ea"/>
                          <a:cs typeface="+mn-cs"/>
                        </a:rPr>
                        <a:t>: 94 - 95% khi thở khí trời.</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Thần kinh: tỉnh, mệt, ăn/bú/uống ít hơn.</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Xquang phổi có tổn thương dạng viêm phế quản phổi hoặc mờ khu trú chỉ một thùy ph</a:t>
                      </a:r>
                      <a:r>
                        <a:rPr lang="en-US" sz="1800" kern="1200" dirty="0" smtClean="0">
                          <a:solidFill>
                            <a:schemeClr val="tx1"/>
                          </a:solidFill>
                          <a:effectLst/>
                          <a:latin typeface="+mj-lt"/>
                          <a:ea typeface="+mn-ea"/>
                          <a:cs typeface="+mn-cs"/>
                        </a:rPr>
                        <a:t>ổ</a:t>
                      </a:r>
                      <a:r>
                        <a:rPr lang="vi-VN" sz="1800" kern="1200" dirty="0" smtClean="0">
                          <a:solidFill>
                            <a:schemeClr val="tx1"/>
                          </a:solidFill>
                          <a:effectLst/>
                          <a:latin typeface="+mj-lt"/>
                          <a:ea typeface="+mn-ea"/>
                          <a:cs typeface="+mn-cs"/>
                        </a:rPr>
                        <a:t>i, không có tràn dịch màng phổi.</a:t>
                      </a:r>
                      <a:endParaRPr lang="en-US" sz="1800" kern="1200" dirty="0" smtClean="0">
                        <a:solidFill>
                          <a:schemeClr val="tx1"/>
                        </a:solidFill>
                        <a:effectLst/>
                        <a:latin typeface="+mj-lt"/>
                        <a:ea typeface="+mn-ea"/>
                        <a:cs typeface="+mn-cs"/>
                      </a:endParaRPr>
                    </a:p>
                  </a:txBody>
                  <a:tcPr/>
                </a:tc>
                <a:extLst>
                  <a:ext uri="{0D108BD9-81ED-4DB2-BD59-A6C34878D82A}">
                    <a16:rowId xmlns:a16="http://schemas.microsoft.com/office/drawing/2014/main" val="3744501059"/>
                  </a:ext>
                </a:extLst>
              </a:tr>
            </a:tbl>
          </a:graphicData>
        </a:graphic>
      </p:graphicFrame>
    </p:spTree>
    <p:extLst>
      <p:ext uri="{BB962C8B-B14F-4D97-AF65-F5344CB8AC3E}">
        <p14:creationId xmlns:p14="http://schemas.microsoft.com/office/powerpoint/2010/main" val="5082831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868477533"/>
              </p:ext>
            </p:extLst>
          </p:nvPr>
        </p:nvGraphicFramePr>
        <p:xfrm>
          <a:off x="940526" y="2551248"/>
          <a:ext cx="10554788" cy="3754120"/>
        </p:xfrm>
        <a:graphic>
          <a:graphicData uri="http://schemas.openxmlformats.org/drawingml/2006/table">
            <a:tbl>
              <a:tblPr firstRow="1" bandRow="1">
                <a:tableStyleId>{5940675A-B579-460E-94D1-54222C63F5DA}</a:tableStyleId>
              </a:tblPr>
              <a:tblGrid>
                <a:gridCol w="5041784">
                  <a:extLst>
                    <a:ext uri="{9D8B030D-6E8A-4147-A177-3AD203B41FA5}">
                      <a16:colId xmlns:a16="http://schemas.microsoft.com/office/drawing/2014/main" val="18068536"/>
                    </a:ext>
                  </a:extLst>
                </a:gridCol>
                <a:gridCol w="5513004">
                  <a:extLst>
                    <a:ext uri="{9D8B030D-6E8A-4147-A177-3AD203B41FA5}">
                      <a16:colId xmlns:a16="http://schemas.microsoft.com/office/drawing/2014/main" val="3443832930"/>
                    </a:ext>
                  </a:extLst>
                </a:gridCol>
              </a:tblGrid>
              <a:tr h="370840">
                <a:tc>
                  <a:txBody>
                    <a:bodyPr/>
                    <a:lstStyle/>
                    <a:p>
                      <a:pPr algn="ctr"/>
                      <a:r>
                        <a:rPr lang="vi-VN" sz="1800" b="1" i="1" kern="1200" dirty="0" smtClean="0">
                          <a:solidFill>
                            <a:schemeClr val="tx1"/>
                          </a:solidFill>
                          <a:effectLst/>
                          <a:latin typeface="+mj-lt"/>
                          <a:ea typeface="+mn-ea"/>
                          <a:cs typeface="+mn-cs"/>
                        </a:rPr>
                        <a:t>Mức độ nặng</a:t>
                      </a:r>
                      <a:endParaRPr lang="en-US" dirty="0">
                        <a:latin typeface="+mj-lt"/>
                      </a:endParaRPr>
                    </a:p>
                  </a:txBody>
                  <a:tcPr/>
                </a:tc>
                <a:tc>
                  <a:txBody>
                    <a:bodyPr/>
                    <a:lstStyle/>
                    <a:p>
                      <a:pPr algn="ctr"/>
                      <a:r>
                        <a:rPr lang="vi-VN" sz="1800" b="1" i="1" kern="1200" dirty="0" smtClean="0">
                          <a:solidFill>
                            <a:schemeClr val="tx1"/>
                          </a:solidFill>
                          <a:effectLst/>
                          <a:latin typeface="+mj-lt"/>
                          <a:ea typeface="+mn-ea"/>
                          <a:cs typeface="+mn-cs"/>
                        </a:rPr>
                        <a:t>Mức độ nguy kịch</a:t>
                      </a:r>
                      <a:endParaRPr lang="en-US" dirty="0">
                        <a:latin typeface="+mj-lt"/>
                      </a:endParaRPr>
                    </a:p>
                  </a:txBody>
                  <a:tcPr/>
                </a:tc>
                <a:extLst>
                  <a:ext uri="{0D108BD9-81ED-4DB2-BD59-A6C34878D82A}">
                    <a16:rowId xmlns:a16="http://schemas.microsoft.com/office/drawing/2014/main" val="1265218096"/>
                  </a:ext>
                </a:extLst>
              </a:tr>
              <a:tr h="370840">
                <a:tc>
                  <a:txBody>
                    <a:bodyPr/>
                    <a:lstStyle/>
                    <a:p>
                      <a:r>
                        <a:rPr lang="vi-VN" sz="1800" kern="1200" dirty="0" smtClean="0">
                          <a:solidFill>
                            <a:schemeClr val="tx1"/>
                          </a:solidFill>
                          <a:effectLst/>
                          <a:latin typeface="+mj-lt"/>
                          <a:ea typeface="+mn-ea"/>
                          <a:cs typeface="+mn-cs"/>
                        </a:rPr>
                        <a:t>Có một trong các dấu hiệu sau</a:t>
                      </a: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 </a:t>
                      </a:r>
                    </a:p>
                    <a:p>
                      <a:r>
                        <a:rPr lang="vi-VN" sz="1800" kern="1200" dirty="0" smtClean="0">
                          <a:solidFill>
                            <a:schemeClr val="tx1"/>
                          </a:solidFill>
                          <a:effectLst/>
                          <a:latin typeface="+mj-lt"/>
                          <a:ea typeface="+mn-ea"/>
                          <a:cs typeface="+mn-cs"/>
                        </a:rPr>
                        <a:t>- Trẻ có triệu chứng viêm phổi nặng, chưa có dấu hiệu nguy hiểm đe dọa tính mạng:</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Thở nhanh theo tuổi kèm ≥ 1 dấu hiệu co rút lồng ngực hoặc thở rên (trẻ &lt; 2 tháng), phập phồng cánh mũi;</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Thần kinh: trẻ khó chịu, quấy khóc;</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Trẻ bú/ăn kém, uống khó.</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Sp</a:t>
                      </a:r>
                      <a:r>
                        <a:rPr lang="en-US" sz="1800" kern="1200" dirty="0" smtClean="0">
                          <a:solidFill>
                            <a:schemeClr val="tx1"/>
                          </a:solidFill>
                          <a:effectLst/>
                          <a:latin typeface="+mj-lt"/>
                          <a:ea typeface="+mn-ea"/>
                          <a:cs typeface="+mn-cs"/>
                        </a:rPr>
                        <a:t>O</a:t>
                      </a:r>
                      <a:r>
                        <a:rPr lang="vi-VN" sz="1800" kern="1200" baseline="-25000" dirty="0" smtClean="0">
                          <a:solidFill>
                            <a:schemeClr val="tx1"/>
                          </a:solidFill>
                          <a:effectLst/>
                          <a:latin typeface="+mj-lt"/>
                          <a:ea typeface="+mn-ea"/>
                          <a:cs typeface="+mn-cs"/>
                        </a:rPr>
                        <a:t>2</a:t>
                      </a:r>
                      <a:r>
                        <a:rPr lang="vi-VN" sz="1800" kern="1200" dirty="0" smtClean="0">
                          <a:solidFill>
                            <a:schemeClr val="tx1"/>
                          </a:solidFill>
                          <a:effectLst/>
                          <a:latin typeface="+mj-lt"/>
                          <a:ea typeface="+mn-ea"/>
                          <a:cs typeface="+mn-cs"/>
                        </a:rPr>
                        <a:t>: 90 - &lt; 94% khi thở khí trời.</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Xquang phổi có tổn thương từ hai thùy phổi trở lên hoặc có tràn dịch màng phổi.</a:t>
                      </a:r>
                      <a:endParaRPr lang="en-US" sz="1800" kern="1200" dirty="0" smtClean="0">
                        <a:solidFill>
                          <a:schemeClr val="tx1"/>
                        </a:solidFill>
                        <a:effectLst/>
                        <a:latin typeface="+mj-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vi-VN" sz="1800" kern="1200" dirty="0" smtClean="0">
                          <a:solidFill>
                            <a:schemeClr val="tx1"/>
                          </a:solidFill>
                          <a:effectLst/>
                          <a:latin typeface="+mj-lt"/>
                          <a:ea typeface="+mn-ea"/>
                          <a:cs typeface="+mn-cs"/>
                        </a:rPr>
                        <a:t>- Có một trong các dấu hiệu sau</a:t>
                      </a: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Suy hô hấp nặng Sp</a:t>
                      </a:r>
                      <a:r>
                        <a:rPr lang="en-US" sz="1800" kern="1200" dirty="0" smtClean="0">
                          <a:solidFill>
                            <a:schemeClr val="tx1"/>
                          </a:solidFill>
                          <a:effectLst/>
                          <a:latin typeface="+mj-lt"/>
                          <a:ea typeface="+mn-ea"/>
                          <a:cs typeface="+mn-cs"/>
                        </a:rPr>
                        <a:t>O</a:t>
                      </a:r>
                      <a:r>
                        <a:rPr lang="vi-VN" sz="1800" kern="1200" baseline="-25000" dirty="0" smtClean="0">
                          <a:solidFill>
                            <a:schemeClr val="tx1"/>
                          </a:solidFill>
                          <a:effectLst/>
                          <a:latin typeface="+mj-lt"/>
                          <a:ea typeface="+mn-ea"/>
                          <a:cs typeface="+mn-cs"/>
                        </a:rPr>
                        <a:t>2</a:t>
                      </a:r>
                      <a:r>
                        <a:rPr lang="vi-VN" sz="1800" kern="1200" dirty="0" smtClean="0">
                          <a:solidFill>
                            <a:schemeClr val="tx1"/>
                          </a:solidFill>
                          <a:effectLst/>
                          <a:latin typeface="+mj-lt"/>
                          <a:ea typeface="+mn-ea"/>
                          <a:cs typeface="+mn-cs"/>
                        </a:rPr>
                        <a:t> &lt; 90% khi thở khí trời, cần đặt NKQ thông khí xâm nhập.</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Dấu hiệu nguy hiểm đe dọa tính mạng:</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Tím trung tâm;</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Thở bất thường, rối loạn nhịp thở;</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Thần kinh: ý thức giảm khó đánh thức hoặc hôn mê;</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Trẻ bỏ bú/ăn hoặc không uống được;</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Hội chứng suy hô hấp cấp tiến triển (ARDS).</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Huyết áp tụt, sốc, sốc nhiễm trùng, lactat máu &gt; 2 mmol/L.</a:t>
                      </a:r>
                      <a:endParaRPr lang="en-US" sz="1800" kern="1200" dirty="0" smtClean="0">
                        <a:solidFill>
                          <a:schemeClr val="tx1"/>
                        </a:solidFill>
                        <a:effectLst/>
                        <a:latin typeface="+mj-lt"/>
                        <a:ea typeface="+mn-ea"/>
                        <a:cs typeface="+mn-cs"/>
                      </a:endParaRPr>
                    </a:p>
                    <a:p>
                      <a:r>
                        <a:rPr lang="vi-VN" sz="1800" kern="1200" dirty="0" smtClean="0">
                          <a:solidFill>
                            <a:schemeClr val="tx1"/>
                          </a:solidFill>
                          <a:effectLst/>
                          <a:latin typeface="+mj-lt"/>
                          <a:ea typeface="+mn-ea"/>
                          <a:cs typeface="+mn-cs"/>
                        </a:rPr>
                        <a:t>- Suy đa tạng.</a:t>
                      </a:r>
                      <a:endParaRPr lang="en-US" sz="1800" kern="1200" dirty="0" smtClean="0">
                        <a:solidFill>
                          <a:schemeClr val="tx1"/>
                        </a:solidFill>
                        <a:effectLst/>
                        <a:latin typeface="+mj-lt"/>
                        <a:ea typeface="+mn-ea"/>
                        <a:cs typeface="+mn-cs"/>
                      </a:endParaRPr>
                    </a:p>
                  </a:txBody>
                  <a:tcPr/>
                </a:tc>
                <a:extLst>
                  <a:ext uri="{0D108BD9-81ED-4DB2-BD59-A6C34878D82A}">
                    <a16:rowId xmlns:a16="http://schemas.microsoft.com/office/drawing/2014/main" val="1761173400"/>
                  </a:ext>
                </a:extLst>
              </a:tr>
            </a:tbl>
          </a:graphicData>
        </a:graphic>
      </p:graphicFrame>
      <p:sp>
        <p:nvSpPr>
          <p:cNvPr id="6" name="Title 1"/>
          <p:cNvSpPr>
            <a:spLocks noGrp="1"/>
          </p:cNvSpPr>
          <p:nvPr>
            <p:ph type="title"/>
          </p:nvPr>
        </p:nvSpPr>
        <p:spPr>
          <a:xfrm>
            <a:off x="1154954" y="973668"/>
            <a:ext cx="8761413" cy="706964"/>
          </a:xfrm>
        </p:spPr>
        <p:txBody>
          <a:bodyPr>
            <a:normAutofit/>
          </a:bodyPr>
          <a:lstStyle/>
          <a:p>
            <a:pPr algn="ctr"/>
            <a:r>
              <a:rPr lang="vi-VN" sz="2400" b="1" dirty="0"/>
              <a:t>III. CHẨN ĐOÁN</a:t>
            </a:r>
            <a:endParaRPr lang="en-US" sz="2400" dirty="0"/>
          </a:p>
        </p:txBody>
      </p:sp>
    </p:spTree>
    <p:extLst>
      <p:ext uri="{BB962C8B-B14F-4D97-AF65-F5344CB8AC3E}">
        <p14:creationId xmlns:p14="http://schemas.microsoft.com/office/powerpoint/2010/main" val="32961306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rmAutofit/>
          </a:bodyPr>
          <a:lstStyle/>
          <a:p>
            <a:pPr algn="ctr"/>
            <a:r>
              <a:rPr lang="vi-VN" sz="2400" b="1" dirty="0"/>
              <a:t>IV. ĐIỀU TRỊ TRẺ EM NHIỄM VI RÚT ADENO</a:t>
            </a:r>
            <a:endParaRPr lang="en-US" sz="2400" dirty="0"/>
          </a:p>
        </p:txBody>
      </p:sp>
      <p:sp>
        <p:nvSpPr>
          <p:cNvPr id="2" name="Right Arrow 1"/>
          <p:cNvSpPr/>
          <p:nvPr/>
        </p:nvSpPr>
        <p:spPr>
          <a:xfrm>
            <a:off x="1154954" y="2107490"/>
            <a:ext cx="2978331" cy="1754795"/>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r>
              <a:rPr lang="vi-VN" b="1" dirty="0">
                <a:latin typeface="+mj-lt"/>
              </a:rPr>
              <a:t>4.1. Tiêu chuẩn nhập bệnh viện</a:t>
            </a:r>
            <a:endParaRPr lang="en-US" dirty="0">
              <a:latin typeface="+mj-lt"/>
            </a:endParaRPr>
          </a:p>
        </p:txBody>
      </p:sp>
      <p:sp>
        <p:nvSpPr>
          <p:cNvPr id="3" name="Rectangle 2"/>
          <p:cNvSpPr/>
          <p:nvPr/>
        </p:nvSpPr>
        <p:spPr>
          <a:xfrm>
            <a:off x="4133285" y="2326729"/>
            <a:ext cx="7506788" cy="135421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457200" algn="just">
              <a:spcAft>
                <a:spcPts val="600"/>
              </a:spcAft>
            </a:pPr>
            <a:r>
              <a:rPr lang="vi-VN" dirty="0">
                <a:solidFill>
                  <a:srgbClr val="000000"/>
                </a:solidFill>
                <a:latin typeface="Times New Roman" panose="02020603050405020304" pitchFamily="18" charset="0"/>
                <a:ea typeface="Arial Unicode MS"/>
                <a:cs typeface="Arial Unicode MS"/>
              </a:rPr>
              <a:t>- Bệnh mức độ nhẹ và có yếu tố nguy cơ bệnh diễn biến nặng.</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Bệnh mức độ trung bình.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Đối với các mức độ nặng, nguy kịch cần được vào điều trị tại các đơn vị cấp cứu, hồi sức.</a:t>
            </a:r>
            <a:endParaRPr lang="en-US" dirty="0">
              <a:solidFill>
                <a:srgbClr val="000000"/>
              </a:solidFill>
              <a:latin typeface="Arial" panose="020B0604020202020204" pitchFamily="34" charset="0"/>
              <a:ea typeface="Arial Unicode MS"/>
              <a:cs typeface="Arial Unicode MS"/>
            </a:endParaRPr>
          </a:p>
        </p:txBody>
      </p:sp>
      <p:sp>
        <p:nvSpPr>
          <p:cNvPr id="7" name="Right Arrow 6"/>
          <p:cNvSpPr/>
          <p:nvPr/>
        </p:nvSpPr>
        <p:spPr>
          <a:xfrm>
            <a:off x="836023" y="4567164"/>
            <a:ext cx="2408989" cy="18288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vi-VN" b="1" dirty="0">
                <a:latin typeface="+mj-lt"/>
              </a:rPr>
              <a:t>4.2. Nguyên tắc điều trị</a:t>
            </a:r>
            <a:endParaRPr lang="en-US" dirty="0">
              <a:latin typeface="+mj-lt"/>
            </a:endParaRPr>
          </a:p>
        </p:txBody>
      </p:sp>
      <p:sp>
        <p:nvSpPr>
          <p:cNvPr id="8" name="Rectangle 7"/>
          <p:cNvSpPr/>
          <p:nvPr/>
        </p:nvSpPr>
        <p:spPr>
          <a:xfrm>
            <a:off x="3245012" y="3900185"/>
            <a:ext cx="8395061" cy="276998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7200" algn="just">
              <a:spcAft>
                <a:spcPts val="600"/>
              </a:spcAft>
            </a:pPr>
            <a:r>
              <a:rPr lang="vi-VN" dirty="0">
                <a:solidFill>
                  <a:srgbClr val="000000"/>
                </a:solidFill>
                <a:latin typeface="Times New Roman" panose="02020603050405020304" pitchFamily="18" charset="0"/>
                <a:ea typeface="Arial Unicode MS"/>
                <a:cs typeface="Arial Unicode MS"/>
              </a:rPr>
              <a:t>- Áp dụng biện pháp phòng ngừa lây nhiễm chuẩn trước và trong thời gian điều </a:t>
            </a:r>
            <a:r>
              <a:rPr lang="vi-VN" dirty="0" smtClean="0">
                <a:solidFill>
                  <a:srgbClr val="000000"/>
                </a:solidFill>
                <a:latin typeface="Times New Roman" panose="02020603050405020304" pitchFamily="18" charset="0"/>
                <a:ea typeface="Arial Unicode MS"/>
                <a:cs typeface="Arial Unicode MS"/>
              </a:rPr>
              <a:t>trị</a:t>
            </a:r>
            <a:r>
              <a:rPr lang="en-US" dirty="0">
                <a:solidFill>
                  <a:srgbClr val="000000"/>
                </a:solidFill>
                <a:latin typeface="Times New Roman" panose="02020603050405020304" pitchFamily="18" charset="0"/>
                <a:ea typeface="Arial Unicode MS"/>
                <a:cs typeface="Arial Unicode MS"/>
              </a:rPr>
              <a:t>.</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Phân loại và điều trị theo các mức độ nặng của bệnh.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Điều trị triệu chứng: hạ sốt giảm ho, giảm đau...</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Điều trị hỗ trợ khác: đảm bảo trẻ được bú mẹ và dinh dưỡng hợp lý theo mức độ nặng của bệnh, bù nước điện giải, dinh dưỡng...</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Luôn tuân thủ nguyên tắc cấp cứu A-B-C: kiểm soát đường thở, thở, tuần hoàn.</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Cá thể hóa các biện pháp điều trị, đặc biệt là các ca bệnh nặng nguy kịch.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Kháng sinh/kháng nấm: Chỉ sử dụng khi có chỉ định</a:t>
            </a:r>
            <a:r>
              <a:rPr lang="vi-VN" dirty="0" smtClean="0">
                <a:solidFill>
                  <a:srgbClr val="000000"/>
                </a:solidFill>
                <a:latin typeface="Times New Roman" panose="02020603050405020304" pitchFamily="18" charset="0"/>
                <a:ea typeface="Arial Unicode MS"/>
                <a:cs typeface="Arial Unicode MS"/>
              </a:rPr>
              <a:t>.</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36093550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rmAutofit/>
          </a:bodyPr>
          <a:lstStyle/>
          <a:p>
            <a:pPr algn="ctr"/>
            <a:r>
              <a:rPr lang="vi-VN" sz="2400" b="1" dirty="0"/>
              <a:t>IV. ĐIỀU TRỊ TRẺ EM NHIỄM VI RÚT ADENO</a:t>
            </a:r>
            <a:endParaRPr lang="en-US" sz="2400" dirty="0"/>
          </a:p>
        </p:txBody>
      </p:sp>
      <p:sp>
        <p:nvSpPr>
          <p:cNvPr id="2" name="Right Arrow 1"/>
          <p:cNvSpPr/>
          <p:nvPr/>
        </p:nvSpPr>
        <p:spPr>
          <a:xfrm>
            <a:off x="527938" y="2807894"/>
            <a:ext cx="1851586" cy="215599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r>
              <a:rPr lang="vi-VN" b="1" dirty="0">
                <a:latin typeface="+mj-lt"/>
              </a:rPr>
              <a:t>4.3. Điều trị bệnh mức độ nhẹ</a:t>
            </a:r>
            <a:endParaRPr lang="en-US" dirty="0">
              <a:latin typeface="+mj-lt"/>
            </a:endParaRPr>
          </a:p>
        </p:txBody>
      </p:sp>
      <p:sp>
        <p:nvSpPr>
          <p:cNvPr id="3" name="Rectangle 2"/>
          <p:cNvSpPr/>
          <p:nvPr/>
        </p:nvSpPr>
        <p:spPr>
          <a:xfrm>
            <a:off x="2379524" y="2359696"/>
            <a:ext cx="6152604" cy="369331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285750" indent="-285750">
              <a:buFont typeface="Wingdings" panose="05000000000000000000" pitchFamily="2" charset="2"/>
              <a:buChar char="v"/>
            </a:pPr>
            <a:r>
              <a:rPr lang="vi-VN" dirty="0">
                <a:latin typeface="+mj-lt"/>
              </a:rPr>
              <a:t>Điều trị triệu chứng tại nhà, theo dõi và phát hiện dấu hiệu nặng để đưa trẻ đến viện kịp thời.</a:t>
            </a:r>
            <a:endParaRPr lang="en-US" dirty="0">
              <a:latin typeface="+mj-lt"/>
            </a:endParaRPr>
          </a:p>
          <a:p>
            <a:r>
              <a:rPr lang="vi-VN" dirty="0">
                <a:latin typeface="+mj-lt"/>
              </a:rPr>
              <a:t>- Hạ sốt: paracetamol liều 10 - 15 mg/kg/lần nếu sốt ≥ 38,5°C cách 4-6/giờ nếu trẻ sốt lại ≥ 38,5°C.</a:t>
            </a:r>
            <a:endParaRPr lang="en-US" dirty="0">
              <a:latin typeface="+mj-lt"/>
            </a:endParaRPr>
          </a:p>
          <a:p>
            <a:r>
              <a:rPr lang="vi-VN" dirty="0">
                <a:latin typeface="+mj-lt"/>
              </a:rPr>
              <a:t>- Cho trẻ mặc thoáng, phòng thoáng khí, khi sốt ngoài uống hạ sốt có thể kết hợp kèm chườm nước ấm (nhiệt độ nước th</a:t>
            </a:r>
            <a:r>
              <a:rPr lang="en-US" dirty="0">
                <a:latin typeface="+mj-lt"/>
              </a:rPr>
              <a:t>ấ</a:t>
            </a:r>
            <a:r>
              <a:rPr lang="vi-VN" dirty="0">
                <a:latin typeface="+mj-lt"/>
              </a:rPr>
              <a:t>p hơn nhiệt độ cơ th</a:t>
            </a:r>
            <a:r>
              <a:rPr lang="en-US" dirty="0">
                <a:latin typeface="+mj-lt"/>
              </a:rPr>
              <a:t>ể</a:t>
            </a:r>
            <a:r>
              <a:rPr lang="vi-VN" dirty="0">
                <a:latin typeface="+mj-lt"/>
              </a:rPr>
              <a:t> 3-5°C).</a:t>
            </a:r>
            <a:endParaRPr lang="en-US" dirty="0">
              <a:latin typeface="+mj-lt"/>
            </a:endParaRPr>
          </a:p>
          <a:p>
            <a:r>
              <a:rPr lang="vi-VN" dirty="0">
                <a:latin typeface="+mj-lt"/>
              </a:rPr>
              <a:t>- Cho trẻ uống thêm dung dịch điện giải oresol, ăn nhiều bữa, ăn lỏng.</a:t>
            </a:r>
            <a:endParaRPr lang="en-US" dirty="0">
              <a:latin typeface="+mj-lt"/>
            </a:endParaRPr>
          </a:p>
          <a:p>
            <a:r>
              <a:rPr lang="vi-VN" dirty="0">
                <a:latin typeface="+mj-lt"/>
              </a:rPr>
              <a:t>- Vệ sinh thân thể, răng miệng, mũi họng.</a:t>
            </a:r>
            <a:endParaRPr lang="en-US" dirty="0">
              <a:latin typeface="+mj-lt"/>
            </a:endParaRPr>
          </a:p>
          <a:p>
            <a:r>
              <a:rPr lang="vi-VN" dirty="0">
                <a:latin typeface="+mj-lt"/>
              </a:rPr>
              <a:t>- Theo dõi phát hiện các dấu hiệu nặng như: sốt cao liên tục không đáp ứng với thuốc hạ sốt; thở nhanh theo tuổi, không ăn uống được, nôn mọi thứ, li bì hoặc kích thích...</a:t>
            </a:r>
            <a:endParaRPr lang="en-US" dirty="0">
              <a:latin typeface="+mj-lt"/>
            </a:endParaRPr>
          </a:p>
        </p:txBody>
      </p:sp>
      <p:pic>
        <p:nvPicPr>
          <p:cNvPr id="1026" name="Picture 2" descr="Xử trí đúng cách khi trẻ sốt ca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04366" y="2359695"/>
            <a:ext cx="3116910" cy="36933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2976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rmAutofit/>
          </a:bodyPr>
          <a:lstStyle/>
          <a:p>
            <a:pPr algn="ctr"/>
            <a:r>
              <a:rPr lang="vi-VN" sz="2400" b="1" dirty="0"/>
              <a:t>IV. ĐIỀU TRỊ TRẺ EM NHIỄM VI RÚT ADENO</a:t>
            </a: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225612466"/>
              </p:ext>
            </p:extLst>
          </p:nvPr>
        </p:nvGraphicFramePr>
        <p:xfrm>
          <a:off x="1154954" y="2586564"/>
          <a:ext cx="10261983" cy="4028440"/>
        </p:xfrm>
        <a:graphic>
          <a:graphicData uri="http://schemas.openxmlformats.org/drawingml/2006/table">
            <a:tbl>
              <a:tblPr firstRow="1" bandRow="1">
                <a:tableStyleId>{5940675A-B579-460E-94D1-54222C63F5DA}</a:tableStyleId>
              </a:tblPr>
              <a:tblGrid>
                <a:gridCol w="3420661">
                  <a:extLst>
                    <a:ext uri="{9D8B030D-6E8A-4147-A177-3AD203B41FA5}">
                      <a16:colId xmlns:a16="http://schemas.microsoft.com/office/drawing/2014/main" val="3706694276"/>
                    </a:ext>
                  </a:extLst>
                </a:gridCol>
                <a:gridCol w="2922465">
                  <a:extLst>
                    <a:ext uri="{9D8B030D-6E8A-4147-A177-3AD203B41FA5}">
                      <a16:colId xmlns:a16="http://schemas.microsoft.com/office/drawing/2014/main" val="3415409972"/>
                    </a:ext>
                  </a:extLst>
                </a:gridCol>
                <a:gridCol w="3918857">
                  <a:extLst>
                    <a:ext uri="{9D8B030D-6E8A-4147-A177-3AD203B41FA5}">
                      <a16:colId xmlns:a16="http://schemas.microsoft.com/office/drawing/2014/main" val="2890009110"/>
                    </a:ext>
                  </a:extLst>
                </a:gridCol>
              </a:tblGrid>
              <a:tr h="370840">
                <a:tc>
                  <a:txBody>
                    <a:bodyPr/>
                    <a:lstStyle/>
                    <a:p>
                      <a:pPr marL="0" indent="0" algn="ctr">
                        <a:buFont typeface="Wingdings" panose="05000000000000000000" pitchFamily="2" charset="2"/>
                        <a:buNone/>
                      </a:pPr>
                      <a:r>
                        <a:rPr lang="vi-VN" sz="1800" b="1" i="1" kern="1200" dirty="0" smtClean="0">
                          <a:solidFill>
                            <a:schemeClr val="tx1"/>
                          </a:solidFill>
                          <a:effectLst/>
                          <a:latin typeface="+mj-lt"/>
                          <a:ea typeface="+mn-ea"/>
                          <a:cs typeface="+mn-cs"/>
                        </a:rPr>
                        <a:t>Hỗ trợ hô hấp</a:t>
                      </a:r>
                      <a:endParaRPr lang="en-US" dirty="0">
                        <a:latin typeface="+mj-lt"/>
                      </a:endParaRPr>
                    </a:p>
                  </a:txBody>
                  <a:tcPr/>
                </a:tc>
                <a:tc>
                  <a:txBody>
                    <a:bodyPr/>
                    <a:lstStyle/>
                    <a:p>
                      <a:pPr algn="ctr"/>
                      <a:r>
                        <a:rPr lang="vi-VN" sz="1800" b="1" i="1" kern="1200" dirty="0" smtClean="0">
                          <a:solidFill>
                            <a:schemeClr val="tx1"/>
                          </a:solidFill>
                          <a:effectLst/>
                          <a:latin typeface="+mj-lt"/>
                          <a:ea typeface="+mn-ea"/>
                          <a:cs typeface="+mn-cs"/>
                        </a:rPr>
                        <a:t>Thuốc kháng vi rút</a:t>
                      </a:r>
                      <a:endParaRPr lang="en-US" dirty="0">
                        <a:latin typeface="+mj-lt"/>
                      </a:endParaRPr>
                    </a:p>
                  </a:txBody>
                  <a:tcPr/>
                </a:tc>
                <a:tc>
                  <a:txBody>
                    <a:bodyPr/>
                    <a:lstStyle/>
                    <a:p>
                      <a:pPr algn="ctr"/>
                      <a:r>
                        <a:rPr lang="vi-VN" sz="1800" b="1" i="1" kern="1200" dirty="0" smtClean="0">
                          <a:solidFill>
                            <a:schemeClr val="tx1"/>
                          </a:solidFill>
                          <a:effectLst/>
                          <a:latin typeface="+mj-lt"/>
                          <a:ea typeface="+mn-ea"/>
                          <a:cs typeface="+mn-cs"/>
                        </a:rPr>
                        <a:t>Kháng sinh</a:t>
                      </a:r>
                      <a:endParaRPr lang="en-US" dirty="0">
                        <a:latin typeface="+mj-lt"/>
                      </a:endParaRPr>
                    </a:p>
                  </a:txBody>
                  <a:tcPr/>
                </a:tc>
                <a:extLst>
                  <a:ext uri="{0D108BD9-81ED-4DB2-BD59-A6C34878D82A}">
                    <a16:rowId xmlns:a16="http://schemas.microsoft.com/office/drawing/2014/main" val="947772027"/>
                  </a:ext>
                </a:extLst>
              </a:tr>
              <a:tr h="370840">
                <a:tc>
                  <a:txBody>
                    <a:bodyPr/>
                    <a:lstStyle/>
                    <a:p>
                      <a:pPr marL="285750" indent="-285750">
                        <a:buFont typeface="Wingdings" panose="05000000000000000000" pitchFamily="2" charset="2"/>
                        <a:buChar char="Ø"/>
                      </a:pPr>
                      <a:r>
                        <a:rPr lang="vi-VN" sz="1800" kern="1200" dirty="0" smtClean="0">
                          <a:solidFill>
                            <a:schemeClr val="tx1"/>
                          </a:solidFill>
                          <a:effectLst/>
                          <a:latin typeface="+mj-lt"/>
                          <a:ea typeface="+mn-ea"/>
                          <a:cs typeface="+mn-cs"/>
                        </a:rPr>
                        <a:t>Theo dõi sát các dấu hiệu sinh tồn, phát hiện sớm các dấu hiệu nặng.</a:t>
                      </a:r>
                      <a:endParaRPr lang="en-US" sz="1800" kern="1200" dirty="0" smtClean="0">
                        <a:solidFill>
                          <a:schemeClr val="tx1"/>
                        </a:solidFill>
                        <a:effectLst/>
                        <a:latin typeface="+mj-lt"/>
                        <a:ea typeface="+mn-ea"/>
                        <a:cs typeface="+mn-cs"/>
                      </a:endParaRPr>
                    </a:p>
                    <a:p>
                      <a:pPr marL="285750" indent="-285750">
                        <a:buFont typeface="Wingdings" panose="05000000000000000000" pitchFamily="2" charset="2"/>
                        <a:buChar char="Ø"/>
                      </a:pPr>
                      <a:r>
                        <a:rPr lang="vi-VN" sz="1800" kern="1200" dirty="0" smtClean="0">
                          <a:solidFill>
                            <a:schemeClr val="tx1"/>
                          </a:solidFill>
                          <a:effectLst/>
                          <a:latin typeface="+mj-lt"/>
                          <a:ea typeface="+mn-ea"/>
                          <a:cs typeface="+mn-cs"/>
                        </a:rPr>
                        <a:t>Nếu Sp</a:t>
                      </a:r>
                      <a:r>
                        <a:rPr lang="en-US" sz="1800" kern="1200" dirty="0" smtClean="0">
                          <a:solidFill>
                            <a:schemeClr val="tx1"/>
                          </a:solidFill>
                          <a:effectLst/>
                          <a:latin typeface="+mj-lt"/>
                          <a:ea typeface="+mn-ea"/>
                          <a:cs typeface="+mn-cs"/>
                        </a:rPr>
                        <a:t>O</a:t>
                      </a:r>
                      <a:r>
                        <a:rPr lang="vi-VN" sz="1800" kern="1200" baseline="-25000" dirty="0" smtClean="0">
                          <a:solidFill>
                            <a:schemeClr val="tx1"/>
                          </a:solidFill>
                          <a:effectLst/>
                          <a:latin typeface="+mj-lt"/>
                          <a:ea typeface="+mn-ea"/>
                          <a:cs typeface="+mn-cs"/>
                        </a:rPr>
                        <a:t>2</a:t>
                      </a:r>
                      <a:r>
                        <a:rPr lang="vi-VN" sz="1800" kern="1200" dirty="0" smtClean="0">
                          <a:solidFill>
                            <a:schemeClr val="tx1"/>
                          </a:solidFill>
                          <a:effectLst/>
                          <a:latin typeface="+mj-lt"/>
                          <a:ea typeface="+mn-ea"/>
                          <a:cs typeface="+mn-cs"/>
                        </a:rPr>
                        <a:t> &lt; 96%, ô xy liệu pháp: thở ô xy qua gọng mũi hoặc qua mask.</a:t>
                      </a:r>
                      <a:endParaRPr lang="en-US" sz="1800" kern="1200" dirty="0" smtClean="0">
                        <a:solidFill>
                          <a:schemeClr val="tx1"/>
                        </a:solidFill>
                        <a:effectLst/>
                        <a:latin typeface="+mj-lt"/>
                        <a:ea typeface="+mn-ea"/>
                        <a:cs typeface="+mn-cs"/>
                      </a:endParaRPr>
                    </a:p>
                    <a:p>
                      <a:pPr marL="285750" indent="-285750">
                        <a:buFont typeface="Wingdings" panose="05000000000000000000" pitchFamily="2" charset="2"/>
                        <a:buChar char="Ø"/>
                      </a:pPr>
                      <a:r>
                        <a:rPr lang="vi-VN" sz="1800" kern="1200" dirty="0" smtClean="0">
                          <a:solidFill>
                            <a:schemeClr val="tx1"/>
                          </a:solidFill>
                          <a:effectLst/>
                          <a:latin typeface="+mj-lt"/>
                          <a:ea typeface="+mn-ea"/>
                          <a:cs typeface="+mn-cs"/>
                        </a:rPr>
                        <a:t>Mục tiêu cần đạt Sp</a:t>
                      </a:r>
                      <a:r>
                        <a:rPr lang="en-US" sz="1800" kern="1200" dirty="0" smtClean="0">
                          <a:solidFill>
                            <a:schemeClr val="tx1"/>
                          </a:solidFill>
                          <a:effectLst/>
                          <a:latin typeface="+mj-lt"/>
                          <a:ea typeface="+mn-ea"/>
                          <a:cs typeface="+mn-cs"/>
                        </a:rPr>
                        <a:t>O</a:t>
                      </a:r>
                      <a:r>
                        <a:rPr lang="vi-VN" sz="1800" kern="1200" baseline="-25000" dirty="0" smtClean="0">
                          <a:solidFill>
                            <a:schemeClr val="tx1"/>
                          </a:solidFill>
                          <a:effectLst/>
                          <a:latin typeface="+mj-lt"/>
                          <a:ea typeface="+mn-ea"/>
                          <a:cs typeface="+mn-cs"/>
                        </a:rPr>
                        <a:t>2</a:t>
                      </a:r>
                      <a:r>
                        <a:rPr lang="vi-VN" sz="1800" kern="1200" dirty="0" smtClean="0">
                          <a:solidFill>
                            <a:schemeClr val="tx1"/>
                          </a:solidFill>
                          <a:effectLst/>
                          <a:latin typeface="+mj-lt"/>
                          <a:ea typeface="+mn-ea"/>
                          <a:cs typeface="+mn-cs"/>
                        </a:rPr>
                        <a:t> ≥ 96%.</a:t>
                      </a:r>
                      <a:endParaRPr lang="en-US" sz="1800" kern="1200" dirty="0" smtClean="0">
                        <a:solidFill>
                          <a:schemeClr val="tx1"/>
                        </a:solidFill>
                        <a:effectLst/>
                        <a:latin typeface="+mj-lt"/>
                        <a:ea typeface="+mn-ea"/>
                        <a:cs typeface="+mn-cs"/>
                      </a:endParaRPr>
                    </a:p>
                  </a:txBody>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vi-VN" sz="1800" kern="1200" dirty="0" smtClean="0">
                          <a:solidFill>
                            <a:schemeClr val="tx1"/>
                          </a:solidFill>
                          <a:effectLst/>
                          <a:latin typeface="+mj-lt"/>
                          <a:ea typeface="+mn-ea"/>
                          <a:cs typeface="+mn-cs"/>
                        </a:rPr>
                        <a:t>Hiện nay chưa có các thuốc kháng vi rút đặc hiệu với HAdV, một số thuốc kháng vi rút đang trong quá trình nghiên cứu như cidofovir. Thuốc hiện chưa có trên thị trường Việt Nam.</a:t>
                      </a:r>
                      <a:endParaRPr lang="en-US" sz="1800" kern="1200" dirty="0" smtClean="0">
                        <a:solidFill>
                          <a:schemeClr val="tx1"/>
                        </a:solidFill>
                        <a:effectLst/>
                        <a:latin typeface="+mj-lt"/>
                        <a:ea typeface="+mn-ea"/>
                        <a:cs typeface="+mn-cs"/>
                      </a:endParaRPr>
                    </a:p>
                  </a:txBody>
                  <a:tcPr/>
                </a:tc>
                <a:tc>
                  <a:txBody>
                    <a:bodyPr/>
                    <a:lstStyle/>
                    <a:p>
                      <a:pPr marL="285750" indent="-285750">
                        <a:buFont typeface="Wingdings" panose="05000000000000000000" pitchFamily="2" charset="2"/>
                        <a:buChar char="Ø"/>
                      </a:pPr>
                      <a:r>
                        <a:rPr lang="vi-VN" sz="1800" kern="1200" dirty="0" smtClean="0">
                          <a:solidFill>
                            <a:schemeClr val="tx1"/>
                          </a:solidFill>
                          <a:effectLst/>
                          <a:latin typeface="+mj-lt"/>
                          <a:ea typeface="+mn-ea"/>
                          <a:cs typeface="+mn-cs"/>
                        </a:rPr>
                        <a:t>Khi có viêm phổi, hoặc khi trên lâm sàng và xét nghiệm có bằng chứng bội nhiễm vi khuẩn (CRP &gt; 10 mg/dl, hoặc tốt hơn dựa vào procalcitonin trên 0,5 ng/ml).</a:t>
                      </a:r>
                      <a:endParaRPr lang="en-US" sz="1800" kern="1200" dirty="0" smtClean="0">
                        <a:solidFill>
                          <a:schemeClr val="tx1"/>
                        </a:solidFill>
                        <a:effectLst/>
                        <a:latin typeface="+mj-lt"/>
                        <a:ea typeface="+mn-ea"/>
                        <a:cs typeface="+mn-cs"/>
                      </a:endParaRPr>
                    </a:p>
                    <a:p>
                      <a:pPr marL="285750" indent="-285750">
                        <a:buFont typeface="Wingdings" panose="05000000000000000000" pitchFamily="2" charset="2"/>
                        <a:buChar char="Ø"/>
                      </a:pPr>
                      <a:r>
                        <a:rPr lang="vi-VN" sz="1800" kern="1200" dirty="0" smtClean="0">
                          <a:solidFill>
                            <a:schemeClr val="tx1"/>
                          </a:solidFill>
                          <a:effectLst/>
                          <a:latin typeface="+mj-lt"/>
                          <a:ea typeface="+mn-ea"/>
                          <a:cs typeface="+mn-cs"/>
                        </a:rPr>
                        <a:t>Lựa chọn kháng sinh theo phác đồ hướng dẫn sử dụng kháng sinh. Sau 48 - 72 giờ sử dụng kháng sinh, cần đánh giá người bệnh có đáp ứng với kháng sinh qua đánh giá dấu hiệu lâm sàng tốt hơn, và các chỉ số viêm giảm rõ rệt (bạch cầu, CRP hoặc procalcitonin).</a:t>
                      </a:r>
                      <a:endParaRPr lang="en-US" sz="1800" kern="1200" dirty="0" smtClean="0">
                        <a:solidFill>
                          <a:schemeClr val="tx1"/>
                        </a:solidFill>
                        <a:effectLst/>
                        <a:latin typeface="+mj-lt"/>
                        <a:ea typeface="+mn-ea"/>
                        <a:cs typeface="+mn-cs"/>
                      </a:endParaRPr>
                    </a:p>
                  </a:txBody>
                  <a:tcPr/>
                </a:tc>
                <a:extLst>
                  <a:ext uri="{0D108BD9-81ED-4DB2-BD59-A6C34878D82A}">
                    <a16:rowId xmlns:a16="http://schemas.microsoft.com/office/drawing/2014/main" val="1743225767"/>
                  </a:ext>
                </a:extLst>
              </a:tr>
            </a:tbl>
          </a:graphicData>
        </a:graphic>
      </p:graphicFrame>
      <p:sp>
        <p:nvSpPr>
          <p:cNvPr id="5" name="Rectangle 4"/>
          <p:cNvSpPr/>
          <p:nvPr/>
        </p:nvSpPr>
        <p:spPr>
          <a:xfrm>
            <a:off x="588527" y="2217232"/>
            <a:ext cx="3804247" cy="369332"/>
          </a:xfrm>
          <a:prstGeom prst="rect">
            <a:avLst/>
          </a:prstGeom>
        </p:spPr>
        <p:txBody>
          <a:bodyPr wrap="none">
            <a:spAutoFit/>
          </a:bodyPr>
          <a:lstStyle/>
          <a:p>
            <a:pPr algn="ctr"/>
            <a:r>
              <a:rPr lang="vi-VN" b="1" dirty="0">
                <a:latin typeface="+mj-lt"/>
              </a:rPr>
              <a:t>4.4. Điều trị bệnh mức độ trung bình</a:t>
            </a:r>
            <a:endParaRPr lang="en-US" dirty="0">
              <a:latin typeface="+mj-lt"/>
            </a:endParaRPr>
          </a:p>
        </p:txBody>
      </p:sp>
    </p:spTree>
    <p:extLst>
      <p:ext uri="{BB962C8B-B14F-4D97-AF65-F5344CB8AC3E}">
        <p14:creationId xmlns:p14="http://schemas.microsoft.com/office/powerpoint/2010/main" val="609801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rmAutofit/>
          </a:bodyPr>
          <a:lstStyle/>
          <a:p>
            <a:pPr algn="ctr"/>
            <a:r>
              <a:rPr lang="vi-VN" sz="2400" b="1" dirty="0"/>
              <a:t>IV. ĐIỀU TRỊ TRẺ EM NHIỄM VI RÚT ADENO</a:t>
            </a:r>
            <a:endParaRPr lang="en-US" sz="2400" dirty="0"/>
          </a:p>
        </p:txBody>
      </p:sp>
      <p:sp>
        <p:nvSpPr>
          <p:cNvPr id="5" name="Rectangle 4"/>
          <p:cNvSpPr/>
          <p:nvPr/>
        </p:nvSpPr>
        <p:spPr>
          <a:xfrm>
            <a:off x="588527" y="2217232"/>
            <a:ext cx="2688557" cy="369332"/>
          </a:xfrm>
          <a:prstGeom prst="rect">
            <a:avLst/>
          </a:prstGeom>
        </p:spPr>
        <p:txBody>
          <a:bodyPr wrap="none">
            <a:spAutoFit/>
          </a:bodyPr>
          <a:lstStyle/>
          <a:p>
            <a:r>
              <a:rPr lang="vi-VN" b="1" dirty="0">
                <a:latin typeface="+mj-lt"/>
              </a:rPr>
              <a:t>4.5. Điều trị mức độ nặng</a:t>
            </a:r>
            <a:endParaRPr lang="en-US" dirty="0">
              <a:latin typeface="+mj-lt"/>
            </a:endParaRPr>
          </a:p>
        </p:txBody>
      </p:sp>
      <p:sp>
        <p:nvSpPr>
          <p:cNvPr id="2" name="Rectangle 1"/>
          <p:cNvSpPr/>
          <p:nvPr/>
        </p:nvSpPr>
        <p:spPr>
          <a:xfrm>
            <a:off x="229084" y="2586564"/>
            <a:ext cx="11566676" cy="3831818"/>
          </a:xfrm>
          <a:prstGeom prst="rect">
            <a:avLst/>
          </a:prstGeom>
        </p:spPr>
        <p:txBody>
          <a:bodyPr wrap="square">
            <a:spAutoFit/>
          </a:bodyPr>
          <a:lstStyle/>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4.5.1. Hỗ trợ hô hấp</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Đích điều trị cần đạt: Sp</a:t>
            </a:r>
            <a:r>
              <a:rPr lang="en-US" dirty="0">
                <a:solidFill>
                  <a:srgbClr val="000000"/>
                </a:solidFill>
                <a:latin typeface="Times New Roman" panose="02020603050405020304" pitchFamily="18" charset="0"/>
                <a:ea typeface="Arial Unicode MS"/>
                <a:cs typeface="Arial Unicode MS"/>
              </a:rPr>
              <a:t>O</a:t>
            </a:r>
            <a:r>
              <a:rPr lang="vi-VN"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 ≥ 95% khi được thở ô xy bằng các phương pháp khác nhau.</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Các phương pháp cung cấp ô xy:</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Thở oxy gọng mũi (được ưa dùng ở trẻ vì dễ dung nạp hơn): lưu lượng từ thở từ: 0,5 - 6 L/ph, nếu oxy cung cấp với lưu lượng ≥ 2 L/ph, nhưng Sp</a:t>
            </a:r>
            <a:r>
              <a:rPr lang="en-US" dirty="0">
                <a:solidFill>
                  <a:srgbClr val="000000"/>
                </a:solidFill>
                <a:latin typeface="Times New Roman" panose="02020603050405020304" pitchFamily="18" charset="0"/>
                <a:ea typeface="Arial Unicode MS"/>
                <a:cs typeface="Arial Unicode MS"/>
              </a:rPr>
              <a:t>O</a:t>
            </a:r>
            <a:r>
              <a:rPr lang="vi-VN"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 &lt; 92% có thể lựa chọn phương pháp thay thế dưới đây:</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Oxy qua mask với lưu lượng &gt; 5 lít/ph (F</a:t>
            </a:r>
            <a:r>
              <a:rPr lang="en-US" dirty="0" err="1">
                <a:solidFill>
                  <a:srgbClr val="000000"/>
                </a:solidFill>
                <a:latin typeface="Times New Roman" panose="02020603050405020304" pitchFamily="18" charset="0"/>
                <a:ea typeface="Arial Unicode MS"/>
                <a:cs typeface="Arial Unicode MS"/>
              </a:rPr>
              <a:t>i</a:t>
            </a:r>
            <a:r>
              <a:rPr lang="vi-VN" dirty="0">
                <a:solidFill>
                  <a:srgbClr val="000000"/>
                </a:solidFill>
                <a:latin typeface="Times New Roman" panose="02020603050405020304" pitchFamily="18" charset="0"/>
                <a:ea typeface="Arial Unicode MS"/>
                <a:cs typeface="Arial Unicode MS"/>
              </a:rPr>
              <a:t>O</a:t>
            </a:r>
            <a:r>
              <a:rPr lang="vi-VN"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 40 - 60%).</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Oxy lều với lưu lượng 5 lít/ph (F</a:t>
            </a:r>
            <a:r>
              <a:rPr lang="en-US" dirty="0" err="1">
                <a:solidFill>
                  <a:srgbClr val="000000"/>
                </a:solidFill>
                <a:latin typeface="Times New Roman" panose="02020603050405020304" pitchFamily="18" charset="0"/>
                <a:ea typeface="Arial Unicode MS"/>
                <a:cs typeface="Arial Unicode MS"/>
              </a:rPr>
              <a:t>i</a:t>
            </a:r>
            <a:r>
              <a:rPr lang="vi-VN" dirty="0">
                <a:solidFill>
                  <a:srgbClr val="000000"/>
                </a:solidFill>
                <a:latin typeface="Times New Roman" panose="02020603050405020304" pitchFamily="18" charset="0"/>
                <a:ea typeface="Arial Unicode MS"/>
                <a:cs typeface="Arial Unicode MS"/>
              </a:rPr>
              <a:t>O</a:t>
            </a:r>
            <a:r>
              <a:rPr lang="vi-VN"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 30-90%).</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Oxy qua hệ thống Mask venturi (F</a:t>
            </a:r>
            <a:r>
              <a:rPr lang="en-US" dirty="0" err="1">
                <a:solidFill>
                  <a:srgbClr val="000000"/>
                </a:solidFill>
                <a:latin typeface="Times New Roman" panose="02020603050405020304" pitchFamily="18" charset="0"/>
                <a:ea typeface="Arial Unicode MS"/>
                <a:cs typeface="Arial Unicode MS"/>
              </a:rPr>
              <a:t>i</a:t>
            </a:r>
            <a:r>
              <a:rPr lang="vi-VN" dirty="0">
                <a:solidFill>
                  <a:srgbClr val="000000"/>
                </a:solidFill>
                <a:latin typeface="Times New Roman" panose="02020603050405020304" pitchFamily="18" charset="0"/>
                <a:ea typeface="Arial Unicode MS"/>
                <a:cs typeface="Arial Unicode MS"/>
              </a:rPr>
              <a:t>O</a:t>
            </a:r>
            <a:r>
              <a:rPr lang="vi-VN"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 28-60%).</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Oxy qua hệ thống Mask không thở lại với lưu lượng 10 - 15 lít/ph (F</a:t>
            </a:r>
            <a:r>
              <a:rPr lang="en-US" dirty="0" err="1">
                <a:solidFill>
                  <a:srgbClr val="000000"/>
                </a:solidFill>
                <a:latin typeface="Times New Roman" panose="02020603050405020304" pitchFamily="18" charset="0"/>
                <a:ea typeface="Arial Unicode MS"/>
                <a:cs typeface="Arial Unicode MS"/>
              </a:rPr>
              <a:t>i</a:t>
            </a:r>
            <a:r>
              <a:rPr lang="vi-VN" dirty="0">
                <a:solidFill>
                  <a:srgbClr val="000000"/>
                </a:solidFill>
                <a:latin typeface="Times New Roman" panose="02020603050405020304" pitchFamily="18" charset="0"/>
                <a:ea typeface="Arial Unicode MS"/>
                <a:cs typeface="Arial Unicode MS"/>
              </a:rPr>
              <a:t>O</a:t>
            </a:r>
            <a:r>
              <a:rPr lang="vi-VN"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 80 - 90%).</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4.5.2. Tư thế</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Người bệnh có thể nằm sấp 30 - 120 phút, sau đó 30 - 120 phút nằm nghiêng trái, nghiêng phải và tư th</a:t>
            </a:r>
            <a:r>
              <a:rPr lang="en-US" dirty="0">
                <a:solidFill>
                  <a:srgbClr val="000000"/>
                </a:solidFill>
                <a:latin typeface="Times New Roman" panose="02020603050405020304" pitchFamily="18" charset="0"/>
                <a:ea typeface="Arial Unicode MS"/>
                <a:cs typeface="Arial Unicode MS"/>
              </a:rPr>
              <a:t>ế</a:t>
            </a:r>
            <a:r>
              <a:rPr lang="vi-VN" dirty="0">
                <a:solidFill>
                  <a:srgbClr val="000000"/>
                </a:solidFill>
                <a:latin typeface="Times New Roman" panose="02020603050405020304" pitchFamily="18" charset="0"/>
                <a:ea typeface="Arial Unicode MS"/>
                <a:cs typeface="Arial Unicode MS"/>
              </a:rPr>
              <a:t> ngồi thẳng.</a:t>
            </a:r>
            <a:endParaRPr lang="en-US" dirty="0">
              <a:solidFill>
                <a:srgbClr val="000000"/>
              </a:solidFill>
              <a:latin typeface="Arial" panose="020B0604020202020204" pitchFamily="34" charset="0"/>
              <a:ea typeface="Arial Unicode MS"/>
              <a:cs typeface="Arial Unicode MS"/>
            </a:endParaRPr>
          </a:p>
        </p:txBody>
      </p:sp>
      <p:pic>
        <p:nvPicPr>
          <p:cNvPr id="2050" name="Picture 2" descr="Hội chứng suy hô hấp cấp tiến triển (ARDS) có nguy hiểm? | Vinme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8740" y="4219303"/>
            <a:ext cx="2518014" cy="162831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6931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rmAutofit/>
          </a:bodyPr>
          <a:lstStyle/>
          <a:p>
            <a:pPr algn="ctr"/>
            <a:r>
              <a:rPr lang="vi-VN" sz="2400" b="1" dirty="0"/>
              <a:t>IV. ĐIỀU TRỊ TRẺ EM NHIỄM VI RÚT ADENO</a:t>
            </a:r>
            <a:endParaRPr lang="en-US" sz="2400" dirty="0"/>
          </a:p>
        </p:txBody>
      </p:sp>
      <p:sp>
        <p:nvSpPr>
          <p:cNvPr id="3" name="Rectangle 2"/>
          <p:cNvSpPr/>
          <p:nvPr/>
        </p:nvSpPr>
        <p:spPr>
          <a:xfrm>
            <a:off x="522514" y="2312802"/>
            <a:ext cx="11116492" cy="4231928"/>
          </a:xfrm>
          <a:prstGeom prst="rect">
            <a:avLst/>
          </a:prstGeom>
        </p:spPr>
        <p:txBody>
          <a:bodyPr wrap="square">
            <a:spAutoFit/>
          </a:bodyPr>
          <a:lstStyle/>
          <a:p>
            <a:pPr indent="457200" algn="just">
              <a:spcAft>
                <a:spcPts val="600"/>
              </a:spcAft>
            </a:pPr>
            <a:r>
              <a:rPr lang="vi-VN" b="1" i="1" dirty="0">
                <a:solidFill>
                  <a:srgbClr val="000000"/>
                </a:solidFill>
                <a:latin typeface="+mj-lt"/>
                <a:ea typeface="Arial Unicode MS"/>
                <a:cs typeface="Arial Unicode MS"/>
              </a:rPr>
              <a:t>4.5.3. Corticosteroid</a:t>
            </a:r>
            <a:endParaRPr lang="en-US" dirty="0">
              <a:solidFill>
                <a:srgbClr val="000000"/>
              </a:solidFill>
              <a:latin typeface="+mj-lt"/>
              <a:ea typeface="Arial Unicode MS"/>
              <a:cs typeface="Arial Unicode MS"/>
            </a:endParaRPr>
          </a:p>
          <a:p>
            <a:pPr indent="457200" algn="just">
              <a:spcAft>
                <a:spcPts val="600"/>
              </a:spcAft>
            </a:pPr>
            <a:r>
              <a:rPr lang="vi-VN" dirty="0">
                <a:solidFill>
                  <a:srgbClr val="000000"/>
                </a:solidFill>
                <a:latin typeface="+mj-lt"/>
                <a:ea typeface="Arial Unicode MS"/>
                <a:cs typeface="Arial Unicode MS"/>
              </a:rPr>
              <a:t>Hiện chưa có bằng chứng rõ ràng về hiệu quả của việc sử dụng corticosteroid đ</a:t>
            </a:r>
            <a:r>
              <a:rPr lang="en-US" dirty="0">
                <a:solidFill>
                  <a:srgbClr val="000000"/>
                </a:solidFill>
                <a:latin typeface="+mj-lt"/>
                <a:ea typeface="Arial Unicode MS"/>
                <a:cs typeface="Arial Unicode MS"/>
              </a:rPr>
              <a:t>ố</a:t>
            </a:r>
            <a:r>
              <a:rPr lang="vi-VN" dirty="0">
                <a:solidFill>
                  <a:srgbClr val="000000"/>
                </a:solidFill>
                <a:latin typeface="+mj-lt"/>
                <a:ea typeface="Arial Unicode MS"/>
                <a:cs typeface="Arial Unicode MS"/>
              </a:rPr>
              <a:t>i với người bệnh nhiễm Adenovirus. Đ</a:t>
            </a:r>
            <a:r>
              <a:rPr lang="en-US" dirty="0">
                <a:solidFill>
                  <a:srgbClr val="000000"/>
                </a:solidFill>
                <a:latin typeface="+mj-lt"/>
                <a:ea typeface="Arial Unicode MS"/>
                <a:cs typeface="Arial Unicode MS"/>
              </a:rPr>
              <a:t>ố</a:t>
            </a:r>
            <a:r>
              <a:rPr lang="vi-VN" dirty="0">
                <a:solidFill>
                  <a:srgbClr val="000000"/>
                </a:solidFill>
                <a:latin typeface="+mj-lt"/>
                <a:ea typeface="Arial Unicode MS"/>
                <a:cs typeface="Arial Unicode MS"/>
              </a:rPr>
              <a:t>i với các trường hợp viêm ph</a:t>
            </a:r>
            <a:r>
              <a:rPr lang="en-US" dirty="0">
                <a:solidFill>
                  <a:srgbClr val="000000"/>
                </a:solidFill>
                <a:latin typeface="+mj-lt"/>
                <a:ea typeface="Arial Unicode MS"/>
                <a:cs typeface="Arial Unicode MS"/>
              </a:rPr>
              <a:t>ổ</a:t>
            </a:r>
            <a:r>
              <a:rPr lang="vi-VN" dirty="0">
                <a:solidFill>
                  <a:srgbClr val="000000"/>
                </a:solidFill>
                <a:latin typeface="+mj-lt"/>
                <a:ea typeface="Arial Unicode MS"/>
                <a:cs typeface="Arial Unicode MS"/>
              </a:rPr>
              <a:t>i nặng có tăng phản ứng viêm không đặc hiệu, cân nhắc chỉ định corticosteroid tùy theo từng trường hợp cụ thể.</a:t>
            </a:r>
            <a:endParaRPr lang="en-US" dirty="0">
              <a:solidFill>
                <a:srgbClr val="000000"/>
              </a:solidFill>
              <a:latin typeface="+mj-lt"/>
              <a:ea typeface="Arial Unicode MS"/>
              <a:cs typeface="Arial Unicode MS"/>
            </a:endParaRPr>
          </a:p>
          <a:p>
            <a:pPr indent="457200" algn="just">
              <a:spcAft>
                <a:spcPts val="600"/>
              </a:spcAft>
            </a:pPr>
            <a:r>
              <a:rPr lang="vi-VN" b="1" i="1" dirty="0">
                <a:solidFill>
                  <a:srgbClr val="000000"/>
                </a:solidFill>
                <a:latin typeface="+mj-lt"/>
                <a:ea typeface="Arial Unicode MS"/>
                <a:cs typeface="Arial Unicode MS"/>
              </a:rPr>
              <a:t>4.5.4. Immunoglobulin đường tĩnh mạch (IVIG)</a:t>
            </a:r>
            <a:endParaRPr lang="en-US" dirty="0">
              <a:solidFill>
                <a:srgbClr val="000000"/>
              </a:solidFill>
              <a:latin typeface="+mj-lt"/>
              <a:ea typeface="Arial Unicode MS"/>
              <a:cs typeface="Arial Unicode MS"/>
            </a:endParaRPr>
          </a:p>
          <a:p>
            <a:pPr indent="457200" algn="just">
              <a:spcAft>
                <a:spcPts val="600"/>
              </a:spcAft>
            </a:pPr>
            <a:r>
              <a:rPr lang="vi-VN" dirty="0">
                <a:solidFill>
                  <a:srgbClr val="000000"/>
                </a:solidFill>
                <a:latin typeface="+mj-lt"/>
                <a:ea typeface="Arial Unicode MS"/>
                <a:cs typeface="Arial Unicode MS"/>
              </a:rPr>
              <a:t>Hiện chưa có bằng chứng rõ ràng về hiệu quả của việc sử dụng IVIG đối với người bệnh nhiễm vi rút adeno. Tuy nhiên, chỉ định IVIG trong những trường hợp sau:</a:t>
            </a:r>
            <a:endParaRPr lang="en-US" dirty="0">
              <a:solidFill>
                <a:srgbClr val="000000"/>
              </a:solidFill>
              <a:latin typeface="+mj-lt"/>
              <a:ea typeface="Arial Unicode MS"/>
              <a:cs typeface="Arial Unicode MS"/>
            </a:endParaRPr>
          </a:p>
          <a:p>
            <a:pPr indent="457200" algn="just">
              <a:spcAft>
                <a:spcPts val="600"/>
              </a:spcAft>
            </a:pPr>
            <a:r>
              <a:rPr lang="vi-VN" dirty="0">
                <a:solidFill>
                  <a:srgbClr val="000000"/>
                </a:solidFill>
                <a:latin typeface="+mj-lt"/>
                <a:ea typeface="Arial Unicode MS"/>
                <a:cs typeface="Arial Unicode MS"/>
              </a:rPr>
              <a:t>- Giảm nồng độ IgG máu.</a:t>
            </a:r>
            <a:endParaRPr lang="en-US" dirty="0">
              <a:solidFill>
                <a:srgbClr val="000000"/>
              </a:solidFill>
              <a:latin typeface="+mj-lt"/>
              <a:ea typeface="Arial Unicode MS"/>
              <a:cs typeface="Arial Unicode MS"/>
            </a:endParaRPr>
          </a:p>
          <a:p>
            <a:pPr indent="457200" algn="just">
              <a:spcAft>
                <a:spcPts val="600"/>
              </a:spcAft>
            </a:pPr>
            <a:r>
              <a:rPr lang="vi-VN" dirty="0">
                <a:solidFill>
                  <a:srgbClr val="000000"/>
                </a:solidFill>
                <a:latin typeface="+mj-lt"/>
                <a:ea typeface="Arial Unicode MS"/>
                <a:cs typeface="Arial Unicode MS"/>
              </a:rPr>
              <a:t>- Người bệnh suy giảm miễ</a:t>
            </a:r>
            <a:r>
              <a:rPr lang="en-US" dirty="0">
                <a:solidFill>
                  <a:srgbClr val="000000"/>
                </a:solidFill>
                <a:latin typeface="+mj-lt"/>
                <a:ea typeface="Arial Unicode MS"/>
                <a:cs typeface="Arial Unicode MS"/>
              </a:rPr>
              <a:t>n</a:t>
            </a:r>
            <a:r>
              <a:rPr lang="vi-VN" dirty="0">
                <a:solidFill>
                  <a:srgbClr val="000000"/>
                </a:solidFill>
                <a:latin typeface="+mj-lt"/>
                <a:ea typeface="Arial Unicode MS"/>
                <a:cs typeface="Arial Unicode MS"/>
              </a:rPr>
              <a:t> dịch kết hợp nặng (SCID), hoặc có kèm theo bệnh nền, bệnh phối hợp khác có chỉ định sử dụng IVIG.</a:t>
            </a:r>
            <a:endParaRPr lang="en-US" dirty="0">
              <a:solidFill>
                <a:srgbClr val="000000"/>
              </a:solidFill>
              <a:latin typeface="+mj-lt"/>
              <a:ea typeface="Arial Unicode MS"/>
              <a:cs typeface="Arial Unicode MS"/>
            </a:endParaRPr>
          </a:p>
          <a:p>
            <a:pPr marL="285750" indent="-285750" algn="just">
              <a:spcAft>
                <a:spcPts val="600"/>
              </a:spcAft>
              <a:buFontTx/>
              <a:buChar char="-"/>
            </a:pPr>
            <a:r>
              <a:rPr lang="vi-VN" dirty="0" smtClean="0">
                <a:solidFill>
                  <a:srgbClr val="000000"/>
                </a:solidFill>
                <a:latin typeface="+mj-lt"/>
                <a:ea typeface="Arial Unicode MS"/>
                <a:cs typeface="Arial Unicode MS"/>
              </a:rPr>
              <a:t>Trong </a:t>
            </a:r>
            <a:r>
              <a:rPr lang="vi-VN" dirty="0">
                <a:solidFill>
                  <a:srgbClr val="000000"/>
                </a:solidFill>
                <a:latin typeface="+mj-lt"/>
                <a:ea typeface="Arial Unicode MS"/>
                <a:cs typeface="Arial Unicode MS"/>
              </a:rPr>
              <a:t>trường hợp nhiễm vi rút adeno có bão cytokin hoặc tăng phản ứng viêm không đặc hiệu, cân nhắc chỉ định IVIG tùy theo từng trường hợp cụ thể</a:t>
            </a:r>
            <a:r>
              <a:rPr lang="vi-VN" dirty="0" smtClean="0">
                <a:solidFill>
                  <a:srgbClr val="000000"/>
                </a:solidFill>
                <a:latin typeface="+mj-lt"/>
                <a:ea typeface="Arial Unicode MS"/>
                <a:cs typeface="Arial Unicode MS"/>
              </a:rPr>
              <a:t>.</a:t>
            </a:r>
            <a:endParaRPr lang="en-US" dirty="0" smtClean="0">
              <a:solidFill>
                <a:srgbClr val="000000"/>
              </a:solidFill>
              <a:latin typeface="+mj-lt"/>
              <a:ea typeface="Arial Unicode MS"/>
              <a:cs typeface="Arial Unicode MS"/>
            </a:endParaRPr>
          </a:p>
          <a:p>
            <a:pPr algn="just">
              <a:spcAft>
                <a:spcPts val="600"/>
              </a:spcAft>
            </a:pPr>
            <a:r>
              <a:rPr lang="en-US" b="1" i="1" dirty="0" smtClean="0">
                <a:latin typeface="+mj-lt"/>
              </a:rPr>
              <a:t>       </a:t>
            </a:r>
            <a:r>
              <a:rPr lang="vi-VN" b="1" i="1" dirty="0" smtClean="0">
                <a:latin typeface="+mj-lt"/>
              </a:rPr>
              <a:t>4.5.5</a:t>
            </a:r>
            <a:r>
              <a:rPr lang="vi-VN" b="1" i="1" dirty="0">
                <a:latin typeface="+mj-lt"/>
              </a:rPr>
              <a:t>. Thuốc kháng vi rút</a:t>
            </a:r>
            <a:r>
              <a:rPr lang="vi-VN" b="1" i="1" dirty="0" smtClean="0">
                <a:latin typeface="+mj-lt"/>
              </a:rPr>
              <a:t>:</a:t>
            </a:r>
            <a:endParaRPr lang="en-US" dirty="0">
              <a:latin typeface="+mj-lt"/>
            </a:endParaRPr>
          </a:p>
        </p:txBody>
      </p:sp>
    </p:spTree>
    <p:extLst>
      <p:ext uri="{BB962C8B-B14F-4D97-AF65-F5344CB8AC3E}">
        <p14:creationId xmlns:p14="http://schemas.microsoft.com/office/powerpoint/2010/main" val="25870912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rmAutofit/>
          </a:bodyPr>
          <a:lstStyle/>
          <a:p>
            <a:pPr algn="ctr"/>
            <a:r>
              <a:rPr lang="vi-VN" sz="2400" b="1" dirty="0"/>
              <a:t>IV. ĐIỀU TRỊ TRẺ EM NHIỄM VI RÚT ADENO</a:t>
            </a:r>
            <a:endParaRPr lang="en-US" sz="2400" dirty="0"/>
          </a:p>
        </p:txBody>
      </p:sp>
      <p:sp>
        <p:nvSpPr>
          <p:cNvPr id="2" name="Rectangle 1"/>
          <p:cNvSpPr/>
          <p:nvPr/>
        </p:nvSpPr>
        <p:spPr>
          <a:xfrm>
            <a:off x="496388" y="2297777"/>
            <a:ext cx="11142617" cy="4231928"/>
          </a:xfrm>
          <a:prstGeom prst="rect">
            <a:avLst/>
          </a:prstGeom>
        </p:spPr>
        <p:txBody>
          <a:bodyPr wrap="square">
            <a:spAutoFit/>
          </a:bodyPr>
          <a:lstStyle/>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4.5.6. Kháng sinh/kháng nấm</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Dùng kháng sinh khi:</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Viêm phổi</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hoặc Nhiễm khuẩn huyết</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hoặc khi trên lâm sàng và xét nghiệm có bằng chứng bội nhiễm vi khuẩn (CRP &gt; 10 mg/dl hoặc tốt hơn dựa vào procalcitonin 0,5 ng/ml).</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Lựa chọn kháng sinh theo phác đồ hướng dẫn sử dụng kháng sinh. Sau 48 - 72 giờ sử dụng kháng sinh, cần đánh giá người bệnh có đáp ứng với kháng sinh, qua đánh giá dấu hiệu lâm sàng tốt hơn và các chỉ số viêm giảm rõ rệt (bạch cầu, CRP hoặc procalcitonin).</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4.5.7. Theo dõi</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Theo dõi các dấu hiệu hô hấp như: trẻ khó thở hơn, co rút lồng ngực, co kéo cơ hô hấp..., tăng nhu cầu ô xy hoặc có dấu hiệu sốc (da lạnh, nhịp tim nhanh hơn so với tuổi, re</a:t>
            </a:r>
            <a:r>
              <a:rPr lang="en-US" dirty="0">
                <a:solidFill>
                  <a:srgbClr val="000000"/>
                </a:solidFill>
                <a:latin typeface="Times New Roman" panose="02020603050405020304" pitchFamily="18" charset="0"/>
                <a:ea typeface="Arial Unicode MS"/>
                <a:cs typeface="Arial Unicode MS"/>
              </a:rPr>
              <a:t>fi</a:t>
            </a:r>
            <a:r>
              <a:rPr lang="vi-VN" dirty="0">
                <a:solidFill>
                  <a:srgbClr val="000000"/>
                </a:solidFill>
                <a:latin typeface="Times New Roman" panose="02020603050405020304" pitchFamily="18" charset="0"/>
                <a:ea typeface="Arial Unicode MS"/>
                <a:cs typeface="Arial Unicode MS"/>
              </a:rPr>
              <a:t>l &gt;2’, lạnh ngoại biên) trẻ kích thích, qu</a:t>
            </a:r>
            <a:r>
              <a:rPr lang="en-US" dirty="0">
                <a:solidFill>
                  <a:srgbClr val="000000"/>
                </a:solidFill>
                <a:latin typeface="Times New Roman" panose="02020603050405020304" pitchFamily="18" charset="0"/>
                <a:ea typeface="Arial Unicode MS"/>
                <a:cs typeface="Arial Unicode MS"/>
              </a:rPr>
              <a:t>ấ</a:t>
            </a:r>
            <a:r>
              <a:rPr lang="vi-VN" dirty="0">
                <a:solidFill>
                  <a:srgbClr val="000000"/>
                </a:solidFill>
                <a:latin typeface="Times New Roman" panose="02020603050405020304" pitchFamily="18" charset="0"/>
                <a:ea typeface="Arial Unicode MS"/>
                <a:cs typeface="Arial Unicode MS"/>
              </a:rPr>
              <a:t>y khóc...Sp</a:t>
            </a:r>
            <a:r>
              <a:rPr lang="en-US" dirty="0">
                <a:solidFill>
                  <a:srgbClr val="000000"/>
                </a:solidFill>
                <a:latin typeface="Times New Roman" panose="02020603050405020304" pitchFamily="18" charset="0"/>
                <a:ea typeface="Arial Unicode MS"/>
                <a:cs typeface="Arial Unicode MS"/>
              </a:rPr>
              <a:t>O</a:t>
            </a:r>
            <a:r>
              <a:rPr lang="vi-VN"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 &lt; 95%, là những dấu hiệu nặng cần chuyển thở NCPAP, thở máy không xâm nhập, HFNC hoặc xâm nhập.</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8170812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rmAutofit/>
          </a:bodyPr>
          <a:lstStyle/>
          <a:p>
            <a:pPr algn="ctr"/>
            <a:r>
              <a:rPr lang="vi-VN" sz="2400" b="1" dirty="0"/>
              <a:t>IV. ĐIỀU TRỊ TRẺ EM NHIỄM VI RÚT ADENO</a:t>
            </a:r>
            <a:endParaRPr lang="en-US" sz="2400" dirty="0"/>
          </a:p>
        </p:txBody>
      </p:sp>
      <p:sp>
        <p:nvSpPr>
          <p:cNvPr id="3" name="Rectangle 2"/>
          <p:cNvSpPr/>
          <p:nvPr/>
        </p:nvSpPr>
        <p:spPr>
          <a:xfrm>
            <a:off x="566057" y="2279158"/>
            <a:ext cx="11125200" cy="4185761"/>
          </a:xfrm>
          <a:prstGeom prst="rect">
            <a:avLst/>
          </a:prstGeom>
        </p:spPr>
        <p:txBody>
          <a:bodyPr wrap="square">
            <a:spAutoFit/>
          </a:bodyPr>
          <a:lstStyle/>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4.6. Điều trị mức độ nguy kịch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4.6.1. Nơi điều trị</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a) Điều trị tại các đơn vị hồi </a:t>
            </a:r>
            <a:r>
              <a:rPr lang="en-US" b="1" dirty="0">
                <a:solidFill>
                  <a:srgbClr val="000000"/>
                </a:solidFill>
                <a:latin typeface="Times New Roman" panose="02020603050405020304" pitchFamily="18" charset="0"/>
                <a:ea typeface="Arial Unicode MS"/>
                <a:cs typeface="Arial Unicode MS"/>
              </a:rPr>
              <a:t>s</a:t>
            </a:r>
            <a:r>
              <a:rPr lang="vi-VN" b="1" dirty="0">
                <a:solidFill>
                  <a:srgbClr val="000000"/>
                </a:solidFill>
                <a:latin typeface="Times New Roman" panose="02020603050405020304" pitchFamily="18" charset="0"/>
                <a:ea typeface="Arial Unicode MS"/>
                <a:cs typeface="Arial Unicode MS"/>
              </a:rPr>
              <a:t>ức cấp cứu:</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Trẻ suy hô hấp nặng thở gắng sức với SpO</a:t>
            </a:r>
            <a:r>
              <a:rPr lang="vi-VN"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 &lt; 94, không đáp ứng với thở ô xy, cần hỗ trợ thở không xâm nhập trở lên (CPAP, NIV HFNC..).</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Thở máy xâm nhập.</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ARDS trung bình đến nặng (P/F &lt; 200, OI &gt; 8, OSI &gt; 7,5 khi thở NCPAP tối thiểu 5 cm</a:t>
            </a:r>
            <a:r>
              <a:rPr lang="en-US" dirty="0">
                <a:solidFill>
                  <a:srgbClr val="000000"/>
                </a:solidFill>
                <a:latin typeface="Times New Roman" panose="02020603050405020304" pitchFamily="18" charset="0"/>
                <a:ea typeface="Arial Unicode MS"/>
                <a:cs typeface="Arial Unicode MS"/>
              </a:rPr>
              <a:t>H</a:t>
            </a:r>
            <a:r>
              <a:rPr lang="en-US"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O).</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Sốc</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Suy đa tạng.</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Suy tim tối cấp</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b) Xét nghiệm:</a:t>
            </a:r>
            <a:r>
              <a:rPr lang="vi-VN" dirty="0">
                <a:solidFill>
                  <a:srgbClr val="000000"/>
                </a:solidFill>
                <a:latin typeface="Times New Roman" panose="02020603050405020304" pitchFamily="18" charset="0"/>
                <a:ea typeface="Arial Unicode MS"/>
                <a:cs typeface="Arial Unicode MS"/>
              </a:rPr>
              <a:t> </a:t>
            </a:r>
            <a:r>
              <a:rPr lang="vi-VN" dirty="0" smtClean="0">
                <a:solidFill>
                  <a:srgbClr val="000000"/>
                </a:solidFill>
                <a:latin typeface="Times New Roman" panose="02020603050405020304" pitchFamily="18" charset="0"/>
                <a:ea typeface="Arial Unicode MS"/>
                <a:cs typeface="Arial Unicode MS"/>
              </a:rPr>
              <a:t>Chỉ </a:t>
            </a:r>
            <a:r>
              <a:rPr lang="vi-VN" dirty="0">
                <a:solidFill>
                  <a:srgbClr val="000000"/>
                </a:solidFill>
                <a:latin typeface="Times New Roman" panose="02020603050405020304" pitchFamily="18" charset="0"/>
                <a:ea typeface="Arial Unicode MS"/>
                <a:cs typeface="Arial Unicode MS"/>
              </a:rPr>
              <a:t>định xét nghiệm và chẩn đoán hình ảnh theo diễn biến của người bệnh và điều kiện của cơ sở điều trị.</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7900502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rmAutofit/>
          </a:bodyPr>
          <a:lstStyle/>
          <a:p>
            <a:pPr algn="ctr"/>
            <a:r>
              <a:rPr lang="vi-VN" sz="2400" b="1" dirty="0"/>
              <a:t>IV. ĐIỀU TRỊ TRẺ EM NHIỄM VI RÚT ADENO</a:t>
            </a:r>
            <a:endParaRPr lang="en-US" sz="2400" dirty="0"/>
          </a:p>
        </p:txBody>
      </p:sp>
      <p:sp>
        <p:nvSpPr>
          <p:cNvPr id="2" name="Rectangle 1"/>
          <p:cNvSpPr/>
          <p:nvPr/>
        </p:nvSpPr>
        <p:spPr>
          <a:xfrm>
            <a:off x="522514" y="2294922"/>
            <a:ext cx="11090366" cy="4185761"/>
          </a:xfrm>
          <a:prstGeom prst="rect">
            <a:avLst/>
          </a:prstGeom>
        </p:spPr>
        <p:txBody>
          <a:bodyPr wrap="square">
            <a:spAutoFit/>
          </a:bodyPr>
          <a:lstStyle/>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c) Theo dõi sát hàng giờ:</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Các dấu hiệu sinh tồn: nhịp tim, nhịp thở, SpO</a:t>
            </a:r>
            <a:r>
              <a:rPr lang="vi-VN"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 huyết áp, các dấu hiệu suy hô hấp: thở nhanh, rút lõm lồng ngực, thở rên.</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Nhu cầu ô xy: theo dõi nhu cầu ô xy và cung cấp ô xy liệu pháp phù hợp. Đích SpO</a:t>
            </a:r>
            <a:r>
              <a:rPr lang="vi-VN"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 cần đạt là ≥ 95%.</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Theo dõi phát hiện sớm một số hội chứng nặng như hội chứng tăng phản ứng viêm hoặc bão cytokine.</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4.6.2. Hỗ trợ hô hấp</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i="1" dirty="0">
                <a:solidFill>
                  <a:srgbClr val="000000"/>
                </a:solidFill>
                <a:latin typeface="Times New Roman" panose="02020603050405020304" pitchFamily="18" charset="0"/>
                <a:ea typeface="Arial Unicode MS"/>
                <a:cs typeface="Arial Unicode MS"/>
              </a:rPr>
              <a:t>4.6.2.1. Thở không xâm nhập (NCPAP, NIV và HFNC)</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a) Chỉ định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Khi người bệnh được thở ô xy bằng các phương pháp thở ô xy qua gọng, mask... với nhu cầu ô xy &gt; 6 lí</a:t>
            </a:r>
            <a:r>
              <a:rPr lang="en-US" dirty="0">
                <a:solidFill>
                  <a:srgbClr val="000000"/>
                </a:solidFill>
                <a:latin typeface="Times New Roman" panose="02020603050405020304" pitchFamily="18" charset="0"/>
                <a:ea typeface="Arial Unicode MS"/>
                <a:cs typeface="Arial Unicode MS"/>
              </a:rPr>
              <a:t>t/</a:t>
            </a:r>
            <a:r>
              <a:rPr lang="vi-VN" dirty="0">
                <a:solidFill>
                  <a:srgbClr val="000000"/>
                </a:solidFill>
                <a:latin typeface="Times New Roman" panose="02020603050405020304" pitchFamily="18" charset="0"/>
                <a:ea typeface="Arial Unicode MS"/>
                <a:cs typeface="Arial Unicode MS"/>
              </a:rPr>
              <a:t>ph.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SpO</a:t>
            </a:r>
            <a:r>
              <a:rPr lang="vi-VN"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 ≤ 94%,</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Hoặc thở gắng sức co kéo cơ hô hấp phụ, rút lõm lồng ngực mạnh.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Đích điều trị cần đạt SpO</a:t>
            </a:r>
            <a:r>
              <a:rPr lang="vi-VN"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 ≥ 95</a:t>
            </a:r>
            <a:r>
              <a:rPr lang="vi-VN" dirty="0" smtClean="0">
                <a:solidFill>
                  <a:srgbClr val="000000"/>
                </a:solidFill>
                <a:latin typeface="Times New Roman" panose="02020603050405020304" pitchFamily="18" charset="0"/>
                <a:ea typeface="Arial Unicode MS"/>
                <a:cs typeface="Arial Unicode MS"/>
              </a:rPr>
              <a:t>%</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30627574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rmAutofit/>
          </a:bodyPr>
          <a:lstStyle/>
          <a:p>
            <a:pPr algn="ctr"/>
            <a:r>
              <a:rPr lang="vi-VN" sz="2400" b="1" dirty="0"/>
              <a:t>IV. ĐIỀU TRỊ TRẺ EM NHIỄM VI RÚT ADENO</a:t>
            </a:r>
            <a:endParaRPr lang="en-US" sz="2400" dirty="0"/>
          </a:p>
        </p:txBody>
      </p:sp>
      <p:sp>
        <p:nvSpPr>
          <p:cNvPr id="4" name="Rectangle 3"/>
          <p:cNvSpPr/>
          <p:nvPr/>
        </p:nvSpPr>
        <p:spPr>
          <a:xfrm>
            <a:off x="461554" y="2243157"/>
            <a:ext cx="6096000" cy="1785104"/>
          </a:xfrm>
          <a:prstGeom prst="rect">
            <a:avLst/>
          </a:prstGeom>
        </p:spPr>
        <p:txBody>
          <a:bodyPr>
            <a:spAutoFit/>
          </a:bodyPr>
          <a:lstStyle/>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b) Chống chỉ định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Trẻ có rối loạn huyết động.</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Trẻ có rối loạn tri giác.</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smtClean="0">
                <a:solidFill>
                  <a:srgbClr val="000000"/>
                </a:solidFill>
                <a:latin typeface="Times New Roman" panose="02020603050405020304" pitchFamily="18" charset="0"/>
                <a:ea typeface="Arial Unicode MS"/>
                <a:cs typeface="Arial Unicode MS"/>
              </a:rPr>
              <a:t>- Suy </a:t>
            </a:r>
            <a:r>
              <a:rPr lang="vi-VN" dirty="0">
                <a:solidFill>
                  <a:srgbClr val="000000"/>
                </a:solidFill>
                <a:latin typeface="Times New Roman" panose="02020603050405020304" pitchFamily="18" charset="0"/>
                <a:ea typeface="Arial Unicode MS"/>
                <a:cs typeface="Arial Unicode MS"/>
              </a:rPr>
              <a:t>đa cơ quan</a:t>
            </a:r>
            <a:r>
              <a:rPr lang="vi-VN" dirty="0" smtClean="0">
                <a:solidFill>
                  <a:srgbClr val="000000"/>
                </a:solidFill>
                <a:latin typeface="Times New Roman" panose="02020603050405020304" pitchFamily="18" charset="0"/>
                <a:ea typeface="Arial Unicode MS"/>
                <a:cs typeface="Arial Unicode MS"/>
              </a:rPr>
              <a:t>.</a:t>
            </a:r>
            <a:endParaRPr lang="en-US" dirty="0" smtClean="0">
              <a:solidFill>
                <a:srgbClr val="000000"/>
              </a:solidFill>
              <a:latin typeface="Times New Roman" panose="02020603050405020304" pitchFamily="18" charset="0"/>
              <a:ea typeface="Arial Unicode MS"/>
              <a:cs typeface="Arial Unicode MS"/>
            </a:endParaRPr>
          </a:p>
          <a:p>
            <a:pPr indent="457200" algn="just">
              <a:spcAft>
                <a:spcPts val="600"/>
              </a:spcAft>
            </a:pPr>
            <a:endParaRPr lang="en-US" dirty="0">
              <a:solidFill>
                <a:srgbClr val="000000"/>
              </a:solidFill>
              <a:latin typeface="Arial" panose="020B0604020202020204" pitchFamily="34" charset="0"/>
              <a:ea typeface="Arial Unicode MS"/>
              <a:cs typeface="Arial Unicode MS"/>
            </a:endParaRPr>
          </a:p>
        </p:txBody>
      </p:sp>
      <p:sp>
        <p:nvSpPr>
          <p:cNvPr id="5" name="Rectangle 4"/>
          <p:cNvSpPr/>
          <p:nvPr/>
        </p:nvSpPr>
        <p:spPr>
          <a:xfrm>
            <a:off x="461554" y="4002905"/>
            <a:ext cx="11268892" cy="2846933"/>
          </a:xfrm>
          <a:prstGeom prst="rect">
            <a:avLst/>
          </a:prstGeom>
        </p:spPr>
        <p:txBody>
          <a:bodyPr wrap="square">
            <a:spAutoFit/>
          </a:bodyPr>
          <a:lstStyle/>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a) Thở máy thông thường</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 Chỉ định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Bệnh nhi có rối loạn nh</a:t>
            </a:r>
            <a:r>
              <a:rPr lang="en-US" dirty="0">
                <a:solidFill>
                  <a:srgbClr val="000000"/>
                </a:solidFill>
                <a:latin typeface="Times New Roman" panose="02020603050405020304" pitchFamily="18" charset="0"/>
                <a:ea typeface="Arial Unicode MS"/>
                <a:cs typeface="Arial Unicode MS"/>
              </a:rPr>
              <a:t>ị</a:t>
            </a:r>
            <a:r>
              <a:rPr lang="vi-VN" dirty="0">
                <a:solidFill>
                  <a:srgbClr val="000000"/>
                </a:solidFill>
                <a:latin typeface="Times New Roman" panose="02020603050405020304" pitchFamily="18" charset="0"/>
                <a:ea typeface="Arial Unicode MS"/>
                <a:cs typeface="Arial Unicode MS"/>
              </a:rPr>
              <a:t>p thở: thở nghịch bụng, thở ngáp, cơn ngưng thở.</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Sốc không đáp ứng với điều trị.</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Thay đổi tri giác.</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Suy hô hấp nặng không đáp ứng với thở HFNC, NCPAP, NIV</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Sp</a:t>
            </a:r>
            <a:r>
              <a:rPr lang="en-US" dirty="0">
                <a:solidFill>
                  <a:srgbClr val="000000"/>
                </a:solidFill>
                <a:latin typeface="Times New Roman" panose="02020603050405020304" pitchFamily="18" charset="0"/>
                <a:ea typeface="Arial Unicode MS"/>
                <a:cs typeface="Arial Unicode MS"/>
              </a:rPr>
              <a:t>O</a:t>
            </a:r>
            <a:r>
              <a:rPr lang="vi-VN"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 &lt; 90%.</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smtClean="0">
                <a:solidFill>
                  <a:srgbClr val="000000"/>
                </a:solidFill>
                <a:latin typeface="Times New Roman" panose="02020603050405020304" pitchFamily="18" charset="0"/>
                <a:ea typeface="Arial Unicode MS"/>
                <a:cs typeface="Arial Unicode MS"/>
              </a:rPr>
              <a:t>+ Tỷ số P/F &lt; 150.</a:t>
            </a:r>
            <a:r>
              <a:rPr lang="en-US" dirty="0" smtClean="0">
                <a:solidFill>
                  <a:srgbClr val="000000"/>
                </a:solidFill>
                <a:latin typeface="Times New Roman" panose="02020603050405020304" pitchFamily="18" charset="0"/>
                <a:ea typeface="Arial Unicode MS"/>
                <a:cs typeface="Arial Unicode MS"/>
              </a:rPr>
              <a:t>                </a:t>
            </a:r>
            <a:endParaRPr lang="vi-VN" dirty="0" smtClean="0">
              <a:solidFill>
                <a:srgbClr val="000000"/>
              </a:solidFill>
              <a:latin typeface="Times New Roman" panose="02020603050405020304" pitchFamily="18" charset="0"/>
              <a:ea typeface="Arial Unicode MS"/>
              <a:cs typeface="Arial Unicode MS"/>
            </a:endParaRPr>
          </a:p>
        </p:txBody>
      </p:sp>
      <p:sp>
        <p:nvSpPr>
          <p:cNvPr id="7" name="Rectangle 6"/>
          <p:cNvSpPr/>
          <p:nvPr/>
        </p:nvSpPr>
        <p:spPr>
          <a:xfrm>
            <a:off x="2904308" y="6126563"/>
            <a:ext cx="6096000" cy="723275"/>
          </a:xfrm>
          <a:prstGeom prst="rect">
            <a:avLst/>
          </a:prstGeom>
        </p:spPr>
        <p:txBody>
          <a:bodyPr>
            <a:spAutoFit/>
          </a:bodyPr>
          <a:lstStyle/>
          <a:p>
            <a:pPr indent="457200" algn="just">
              <a:spcAft>
                <a:spcPts val="600"/>
              </a:spcAft>
            </a:pPr>
            <a:r>
              <a:rPr lang="vi-VN" dirty="0">
                <a:solidFill>
                  <a:srgbClr val="000000"/>
                </a:solidFill>
                <a:latin typeface="Times New Roman" panose="02020603050405020304" pitchFamily="18" charset="0"/>
                <a:ea typeface="Arial Unicode MS"/>
                <a:cs typeface="Arial Unicode MS"/>
              </a:rPr>
              <a:t>+ Vt cao &gt; 9,5 ml/kg khi thở NIV.</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Toan hô hấp do ứ CO</a:t>
            </a:r>
            <a:r>
              <a:rPr lang="vi-VN"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a:t>
            </a:r>
            <a:endParaRPr lang="en-US" dirty="0">
              <a:solidFill>
                <a:srgbClr val="000000"/>
              </a:solidFill>
              <a:latin typeface="Arial" panose="020B0604020202020204" pitchFamily="34" charset="0"/>
              <a:ea typeface="Arial Unicode MS"/>
              <a:cs typeface="Arial Unicode MS"/>
            </a:endParaRPr>
          </a:p>
        </p:txBody>
      </p:sp>
      <p:sp>
        <p:nvSpPr>
          <p:cNvPr id="8" name="Rectangle 7"/>
          <p:cNvSpPr/>
          <p:nvPr/>
        </p:nvSpPr>
        <p:spPr>
          <a:xfrm>
            <a:off x="461554" y="3658929"/>
            <a:ext cx="3167855" cy="369332"/>
          </a:xfrm>
          <a:prstGeom prst="rect">
            <a:avLst/>
          </a:prstGeom>
        </p:spPr>
        <p:txBody>
          <a:bodyPr wrap="none">
            <a:spAutoFit/>
          </a:bodyPr>
          <a:lstStyle/>
          <a:p>
            <a:pPr indent="457200" algn="just">
              <a:spcAft>
                <a:spcPts val="600"/>
              </a:spcAft>
            </a:pPr>
            <a:r>
              <a:rPr lang="vi-VN" i="1" dirty="0">
                <a:solidFill>
                  <a:srgbClr val="000000"/>
                </a:solidFill>
                <a:latin typeface="Times New Roman" panose="02020603050405020304" pitchFamily="18" charset="0"/>
                <a:ea typeface="Arial Unicode MS"/>
                <a:cs typeface="Arial Unicode MS"/>
              </a:rPr>
              <a:t>4.6.2.2. Thở máy xâm nhập</a:t>
            </a:r>
            <a:endParaRPr lang="en-US" dirty="0">
              <a:solidFill>
                <a:srgbClr val="000000"/>
              </a:solidFill>
              <a:latin typeface="Arial" panose="020B0604020202020204" pitchFamily="34" charset="0"/>
              <a:ea typeface="Arial Unicode MS"/>
              <a:cs typeface="Arial Unicode MS"/>
            </a:endParaRPr>
          </a:p>
        </p:txBody>
      </p:sp>
      <p:pic>
        <p:nvPicPr>
          <p:cNvPr id="3074" name="Picture 2" descr="Cai máy thở ở trẻ em: Các điều trị hỗ trợ cho cai máy thở"/>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1221" y="4663440"/>
            <a:ext cx="2899955" cy="20296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08082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rmAutofit/>
          </a:bodyPr>
          <a:lstStyle/>
          <a:p>
            <a:pPr algn="ctr"/>
            <a:r>
              <a:rPr lang="vi-VN" sz="2400" b="1" dirty="0"/>
              <a:t>IV. ĐIỀU TRỊ TRẺ EM NHIỄM VI RÚT ADENO</a:t>
            </a:r>
            <a:endParaRPr lang="en-US" sz="2400" dirty="0"/>
          </a:p>
        </p:txBody>
      </p:sp>
      <p:sp>
        <p:nvSpPr>
          <p:cNvPr id="2" name="Rectangle 1"/>
          <p:cNvSpPr/>
          <p:nvPr/>
        </p:nvSpPr>
        <p:spPr>
          <a:xfrm>
            <a:off x="461553" y="2201290"/>
            <a:ext cx="11229703" cy="1431161"/>
          </a:xfrm>
          <a:prstGeom prst="rect">
            <a:avLst/>
          </a:prstGeom>
        </p:spPr>
        <p:txBody>
          <a:bodyPr wrap="square">
            <a:spAutoFit/>
          </a:bodyPr>
          <a:lstStyle/>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b) Thở máy cao tần (HFO)</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 Chỉ định: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ARDS thất bại với thở máy thông thường và thủ thuật huy động phế nang hoặc Pplateau &gt; 28 mmHg.</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Hoặc có tràn khí màng phổi, tràn khí trung thất hay hội chứng thoát khí mô kẽ.</a:t>
            </a:r>
            <a:endParaRPr lang="en-US" dirty="0">
              <a:solidFill>
                <a:srgbClr val="000000"/>
              </a:solidFill>
              <a:latin typeface="Arial" panose="020B0604020202020204" pitchFamily="34" charset="0"/>
              <a:ea typeface="Arial Unicode MS"/>
              <a:cs typeface="Arial Unicode MS"/>
            </a:endParaRPr>
          </a:p>
        </p:txBody>
      </p:sp>
      <p:sp>
        <p:nvSpPr>
          <p:cNvPr id="3" name="Rectangle 2"/>
          <p:cNvSpPr/>
          <p:nvPr/>
        </p:nvSpPr>
        <p:spPr>
          <a:xfrm>
            <a:off x="461552" y="3632451"/>
            <a:ext cx="11229703" cy="2693045"/>
          </a:xfrm>
          <a:prstGeom prst="rect">
            <a:avLst/>
          </a:prstGeom>
        </p:spPr>
        <p:txBody>
          <a:bodyPr wrap="square">
            <a:spAutoFit/>
          </a:bodyPr>
          <a:lstStyle/>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c) Tư thế nằm sấp:</a:t>
            </a:r>
            <a:r>
              <a:rPr lang="vi-VN" dirty="0">
                <a:solidFill>
                  <a:srgbClr val="000000"/>
                </a:solidFill>
                <a:latin typeface="Times New Roman" panose="02020603050405020304" pitchFamily="18" charset="0"/>
                <a:ea typeface="Arial Unicode MS"/>
                <a:cs typeface="Arial Unicode MS"/>
              </a:rPr>
              <a:t> cân nhắc nằm sấp nếu P/F &lt; 150, khi người bệnh thở máy với FiO</a:t>
            </a:r>
            <a:r>
              <a:rPr lang="vi-VN"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 &gt; 0,6 và PEEP &gt; 5 cm H</a:t>
            </a:r>
            <a:r>
              <a:rPr lang="vi-VN" baseline="-25000" dirty="0">
                <a:solidFill>
                  <a:srgbClr val="000000"/>
                </a:solidFill>
                <a:latin typeface="Times New Roman" panose="02020603050405020304" pitchFamily="18" charset="0"/>
                <a:ea typeface="Arial Unicode MS"/>
                <a:cs typeface="Arial Unicode MS"/>
              </a:rPr>
              <a:t>2</a:t>
            </a:r>
            <a:r>
              <a:rPr lang="vi-VN" dirty="0">
                <a:solidFill>
                  <a:srgbClr val="000000"/>
                </a:solidFill>
                <a:latin typeface="Times New Roman" panose="02020603050405020304" pitchFamily="18" charset="0"/>
                <a:ea typeface="Arial Unicode MS"/>
                <a:cs typeface="Arial Unicode MS"/>
              </a:rPr>
              <a:t>O. Giữ nằm sấp trong 12-18 giờ nếu có thể.</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d) Chăm sóc hỗ trợ hô hấp khi thở máy</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Tư thế đầu cao 30°.</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Dự phòng loét dạ dày hành tá tràng do stress bằng sucrafate hoặc thuốc ức chế bơm proton khi có nguy cơ chảy máu.</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Thay đổi bộ làm ấm làm ẩm 5-7 ngày/lần, hoặc khi báo lỗi.</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Bộ lọc HME không nên sử dụng ở trẻ nhỏ vì nó làm tăng khoảng chết.</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14783795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rmAutofit/>
          </a:bodyPr>
          <a:lstStyle/>
          <a:p>
            <a:pPr algn="ctr"/>
            <a:r>
              <a:rPr lang="vi-VN" sz="2400" b="1" dirty="0"/>
              <a:t>IV. ĐIỀU TRỊ TRẺ EM NHIỄM VI RÚT ADENO</a:t>
            </a:r>
            <a:endParaRPr lang="en-US" sz="2400" dirty="0"/>
          </a:p>
        </p:txBody>
      </p:sp>
      <p:sp>
        <p:nvSpPr>
          <p:cNvPr id="4" name="Rectangle 3"/>
          <p:cNvSpPr/>
          <p:nvPr/>
        </p:nvSpPr>
        <p:spPr>
          <a:xfrm>
            <a:off x="448491" y="2234040"/>
            <a:ext cx="11268891" cy="2139047"/>
          </a:xfrm>
          <a:prstGeom prst="rect">
            <a:avLst/>
          </a:prstGeom>
        </p:spPr>
        <p:txBody>
          <a:bodyPr wrap="square">
            <a:spAutoFit/>
          </a:bodyPr>
          <a:lstStyle/>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4.6.3. Thuốc điều trị</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i="1" dirty="0">
                <a:solidFill>
                  <a:srgbClr val="000000"/>
                </a:solidFill>
                <a:latin typeface="Times New Roman" panose="02020603050405020304" pitchFamily="18" charset="0"/>
                <a:ea typeface="Arial Unicode MS"/>
                <a:cs typeface="Arial Unicode MS"/>
              </a:rPr>
              <a:t>4.6.3.1. Corticosteroid:</a:t>
            </a:r>
            <a:r>
              <a:rPr lang="vi-VN" dirty="0">
                <a:solidFill>
                  <a:srgbClr val="000000"/>
                </a:solidFill>
                <a:latin typeface="Times New Roman" panose="02020603050405020304" pitchFamily="18" charset="0"/>
                <a:ea typeface="Arial Unicode MS"/>
                <a:cs typeface="Arial Unicode MS"/>
              </a:rPr>
              <a:t> </a:t>
            </a:r>
            <a:endParaRPr lang="en-US" dirty="0" smtClean="0">
              <a:solidFill>
                <a:srgbClr val="000000"/>
              </a:solidFill>
              <a:latin typeface="Times New Roman" panose="02020603050405020304" pitchFamily="18" charset="0"/>
              <a:ea typeface="Arial Unicode MS"/>
              <a:cs typeface="Arial Unicode MS"/>
            </a:endParaRPr>
          </a:p>
          <a:p>
            <a:pPr indent="457200" algn="just">
              <a:spcAft>
                <a:spcPts val="600"/>
              </a:spcAft>
            </a:pPr>
            <a:r>
              <a:rPr lang="vi-VN" i="1" dirty="0" smtClean="0">
                <a:solidFill>
                  <a:srgbClr val="000000"/>
                </a:solidFill>
                <a:latin typeface="Times New Roman" panose="02020603050405020304" pitchFamily="18" charset="0"/>
                <a:ea typeface="Arial Unicode MS"/>
                <a:cs typeface="Arial Unicode MS"/>
              </a:rPr>
              <a:t>4.6.3.2</a:t>
            </a:r>
            <a:r>
              <a:rPr lang="vi-VN" i="1" dirty="0">
                <a:solidFill>
                  <a:srgbClr val="000000"/>
                </a:solidFill>
                <a:latin typeface="Times New Roman" panose="02020603050405020304" pitchFamily="18" charset="0"/>
                <a:ea typeface="Arial Unicode MS"/>
                <a:cs typeface="Arial Unicode MS"/>
              </a:rPr>
              <a:t>. IVIG:</a:t>
            </a:r>
            <a:r>
              <a:rPr lang="vi-VN" dirty="0">
                <a:solidFill>
                  <a:srgbClr val="000000"/>
                </a:solidFill>
                <a:latin typeface="Times New Roman" panose="02020603050405020304" pitchFamily="18" charset="0"/>
                <a:ea typeface="Arial Unicode MS"/>
                <a:cs typeface="Arial Unicode MS"/>
              </a:rPr>
              <a:t> </a:t>
            </a:r>
            <a:endParaRPr lang="en-US" dirty="0" smtClean="0">
              <a:solidFill>
                <a:srgbClr val="000000"/>
              </a:solidFill>
              <a:latin typeface="Times New Roman" panose="02020603050405020304" pitchFamily="18" charset="0"/>
              <a:ea typeface="Arial Unicode MS"/>
              <a:cs typeface="Arial Unicode MS"/>
            </a:endParaRPr>
          </a:p>
          <a:p>
            <a:pPr indent="457200" algn="just">
              <a:spcAft>
                <a:spcPts val="600"/>
              </a:spcAft>
            </a:pPr>
            <a:r>
              <a:rPr lang="vi-VN" i="1" dirty="0" smtClean="0">
                <a:solidFill>
                  <a:srgbClr val="000000"/>
                </a:solidFill>
                <a:latin typeface="Times New Roman" panose="02020603050405020304" pitchFamily="18" charset="0"/>
                <a:ea typeface="Arial Unicode MS"/>
                <a:cs typeface="Arial Unicode MS"/>
              </a:rPr>
              <a:t>4.6.3.3</a:t>
            </a:r>
            <a:r>
              <a:rPr lang="vi-VN" i="1" dirty="0">
                <a:solidFill>
                  <a:srgbClr val="000000"/>
                </a:solidFill>
                <a:latin typeface="Times New Roman" panose="02020603050405020304" pitchFamily="18" charset="0"/>
                <a:ea typeface="Arial Unicode MS"/>
                <a:cs typeface="Arial Unicode MS"/>
              </a:rPr>
              <a:t>. Thuốc kháng vi rút:</a:t>
            </a:r>
            <a:r>
              <a:rPr lang="vi-VN" dirty="0">
                <a:solidFill>
                  <a:srgbClr val="000000"/>
                </a:solidFill>
                <a:latin typeface="Times New Roman" panose="02020603050405020304" pitchFamily="18" charset="0"/>
                <a:ea typeface="Arial Unicode MS"/>
                <a:cs typeface="Arial Unicode MS"/>
              </a:rPr>
              <a:t> </a:t>
            </a:r>
            <a:endParaRPr lang="en-US" dirty="0">
              <a:solidFill>
                <a:srgbClr val="000000"/>
              </a:solidFill>
              <a:latin typeface="Times New Roman" panose="02020603050405020304" pitchFamily="18" charset="0"/>
              <a:ea typeface="Arial Unicode MS"/>
              <a:cs typeface="Arial Unicode MS"/>
            </a:endParaRPr>
          </a:p>
          <a:p>
            <a:pPr indent="457200" algn="just">
              <a:spcAft>
                <a:spcPts val="600"/>
              </a:spcAft>
            </a:pPr>
            <a:r>
              <a:rPr lang="vi-VN" i="1" dirty="0" smtClean="0">
                <a:solidFill>
                  <a:srgbClr val="000000"/>
                </a:solidFill>
                <a:latin typeface="Times New Roman" panose="02020603050405020304" pitchFamily="18" charset="0"/>
                <a:ea typeface="Arial Unicode MS"/>
                <a:cs typeface="Arial Unicode MS"/>
              </a:rPr>
              <a:t>4.6.3.4</a:t>
            </a:r>
            <a:r>
              <a:rPr lang="vi-VN" i="1" dirty="0">
                <a:solidFill>
                  <a:srgbClr val="000000"/>
                </a:solidFill>
                <a:latin typeface="Times New Roman" panose="02020603050405020304" pitchFamily="18" charset="0"/>
                <a:ea typeface="Arial Unicode MS"/>
                <a:cs typeface="Arial Unicode MS"/>
              </a:rPr>
              <a:t>. Kháng s</a:t>
            </a:r>
            <a:r>
              <a:rPr lang="en-US" i="1" dirty="0" err="1">
                <a:solidFill>
                  <a:srgbClr val="000000"/>
                </a:solidFill>
                <a:latin typeface="Times New Roman" panose="02020603050405020304" pitchFamily="18" charset="0"/>
                <a:ea typeface="Arial Unicode MS"/>
                <a:cs typeface="Arial Unicode MS"/>
              </a:rPr>
              <a:t>i</a:t>
            </a:r>
            <a:r>
              <a:rPr lang="vi-VN" i="1" dirty="0">
                <a:solidFill>
                  <a:srgbClr val="000000"/>
                </a:solidFill>
                <a:latin typeface="Times New Roman" panose="02020603050405020304" pitchFamily="18" charset="0"/>
                <a:ea typeface="Arial Unicode MS"/>
                <a:cs typeface="Arial Unicode MS"/>
              </a:rPr>
              <a:t>nh/kháng nấm:</a:t>
            </a:r>
            <a:r>
              <a:rPr lang="vi-VN" dirty="0">
                <a:solidFill>
                  <a:srgbClr val="000000"/>
                </a:solidFill>
                <a:latin typeface="Times New Roman" panose="02020603050405020304" pitchFamily="18" charset="0"/>
                <a:ea typeface="Arial Unicode MS"/>
                <a:cs typeface="Arial Unicode MS"/>
              </a:rPr>
              <a:t> </a:t>
            </a:r>
            <a:endParaRPr lang="en-US" dirty="0" smtClean="0">
              <a:solidFill>
                <a:srgbClr val="000000"/>
              </a:solidFill>
              <a:latin typeface="Times New Roman" panose="02020603050405020304" pitchFamily="18" charset="0"/>
              <a:ea typeface="Arial Unicode MS"/>
              <a:cs typeface="Arial Unicode MS"/>
            </a:endParaRPr>
          </a:p>
          <a:p>
            <a:pPr indent="457200" algn="just">
              <a:spcAft>
                <a:spcPts val="600"/>
              </a:spcAft>
            </a:pPr>
            <a:r>
              <a:rPr lang="vi-VN" i="1" dirty="0" smtClean="0">
                <a:solidFill>
                  <a:srgbClr val="000000"/>
                </a:solidFill>
                <a:latin typeface="Times New Roman" panose="02020603050405020304" pitchFamily="18" charset="0"/>
                <a:ea typeface="Arial Unicode MS"/>
                <a:cs typeface="Arial Unicode MS"/>
              </a:rPr>
              <a:t>4.6.3.5</a:t>
            </a:r>
            <a:r>
              <a:rPr lang="vi-VN" i="1" dirty="0">
                <a:solidFill>
                  <a:srgbClr val="000000"/>
                </a:solidFill>
                <a:latin typeface="Times New Roman" panose="02020603050405020304" pitchFamily="18" charset="0"/>
                <a:ea typeface="Arial Unicode MS"/>
                <a:cs typeface="Arial Unicode MS"/>
              </a:rPr>
              <a:t>. Thuốc chống đông:</a:t>
            </a:r>
            <a:r>
              <a:rPr lang="vi-VN" dirty="0">
                <a:solidFill>
                  <a:srgbClr val="000000"/>
                </a:solidFill>
                <a:latin typeface="Times New Roman" panose="02020603050405020304" pitchFamily="18" charset="0"/>
                <a:ea typeface="Arial Unicode MS"/>
                <a:cs typeface="Arial Unicode MS"/>
              </a:rPr>
              <a:t> nếu có chỉ định, điều trị theo phác đồ chống đông</a:t>
            </a:r>
            <a:endParaRPr lang="en-US" dirty="0">
              <a:solidFill>
                <a:srgbClr val="000000"/>
              </a:solidFill>
              <a:latin typeface="Arial" panose="020B0604020202020204" pitchFamily="34" charset="0"/>
              <a:ea typeface="Arial Unicode MS"/>
              <a:cs typeface="Arial Unicode MS"/>
            </a:endParaRPr>
          </a:p>
        </p:txBody>
      </p:sp>
      <p:sp>
        <p:nvSpPr>
          <p:cNvPr id="5" name="Rectangle 4"/>
          <p:cNvSpPr/>
          <p:nvPr/>
        </p:nvSpPr>
        <p:spPr>
          <a:xfrm>
            <a:off x="448490" y="4373087"/>
            <a:ext cx="11268891" cy="2339102"/>
          </a:xfrm>
          <a:prstGeom prst="rect">
            <a:avLst/>
          </a:prstGeom>
        </p:spPr>
        <p:txBody>
          <a:bodyPr wrap="square">
            <a:spAutoFit/>
          </a:bodyPr>
          <a:lstStyle/>
          <a:p>
            <a:pPr indent="457200" algn="just">
              <a:spcAft>
                <a:spcPts val="600"/>
              </a:spcAft>
            </a:pPr>
            <a:r>
              <a:rPr lang="vi-VN" b="1" i="1">
                <a:solidFill>
                  <a:srgbClr val="000000"/>
                </a:solidFill>
                <a:latin typeface="Times New Roman" panose="02020603050405020304" pitchFamily="18" charset="0"/>
                <a:ea typeface="Arial Unicode MS"/>
                <a:cs typeface="Arial Unicode MS"/>
              </a:rPr>
              <a:t>4.6.4. </a:t>
            </a:r>
            <a:r>
              <a:rPr lang="vi-VN" b="1" i="1" dirty="0">
                <a:solidFill>
                  <a:srgbClr val="000000"/>
                </a:solidFill>
                <a:latin typeface="Times New Roman" panose="02020603050405020304" pitchFamily="18" charset="0"/>
                <a:ea typeface="Arial Unicode MS"/>
                <a:cs typeface="Arial Unicode MS"/>
              </a:rPr>
              <a:t>Điều trị nhiễm trùng huyết và sốc nhiễm trùng</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Áp dụng theo phác đồ sốc nhiễm trùng ở trẻ em. Hồi sức dịch cụ thể như sau:</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Sử dụng dung dịch tinh thể đẳng trương Ringer Lactat hoặc nước muối sinh lý, có thể sử dụng Albumin 5% trong trường hợp Albumin máu thấp. Tránh dùng các dung dịch tinh thể nhược trương, dung dịch cao phân tử để hồi sức dịch.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Liều dùng: 10-20 ml/kg/15 phút đánh giá đáp ứng sau mỗi lần bù dịch.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Tổng lượng dịch 20-40 ml/kg, khi quá lượng dịch này cần cẩn thận theo dõi các dấu hiệu quá tải dịch như: suy hô hấp nặng hơn, gan to, nhịp tim nhanh, tĩnh mạch cổ nổi, phổi có ran ẩm, phù phổi...nếu xuất hiện, cần ngừng truyền dịch.</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34670385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rmAutofit/>
          </a:bodyPr>
          <a:lstStyle/>
          <a:p>
            <a:pPr algn="ctr"/>
            <a:r>
              <a:rPr lang="vi-VN" sz="2400" b="1" dirty="0"/>
              <a:t>IV. ĐIỀU TRỊ TRẺ EM NHIỄM VI RÚT ADENO</a:t>
            </a:r>
            <a:endParaRPr lang="en-US" sz="2400" dirty="0"/>
          </a:p>
        </p:txBody>
      </p:sp>
      <p:sp>
        <p:nvSpPr>
          <p:cNvPr id="7" name="Rectangle 6"/>
          <p:cNvSpPr/>
          <p:nvPr/>
        </p:nvSpPr>
        <p:spPr>
          <a:xfrm>
            <a:off x="457200" y="2423026"/>
            <a:ext cx="11181805" cy="3093154"/>
          </a:xfrm>
          <a:prstGeom prst="rect">
            <a:avLst/>
          </a:prstGeom>
        </p:spPr>
        <p:txBody>
          <a:bodyPr wrap="square">
            <a:spAutoFit/>
          </a:bodyPr>
          <a:lstStyle/>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Theo dõi các dấu hiệu cải thiện tưới máu: huyết áp trung bình đạt 60-75 mgHg; lượn</a:t>
            </a:r>
            <a:r>
              <a:rPr lang="en-US" dirty="0">
                <a:solidFill>
                  <a:srgbClr val="000000"/>
                </a:solidFill>
                <a:latin typeface="Times New Roman" panose="02020603050405020304" pitchFamily="18" charset="0"/>
                <a:ea typeface="Arial Unicode MS"/>
                <a:cs typeface="Arial Unicode MS"/>
              </a:rPr>
              <a:t>g</a:t>
            </a:r>
            <a:r>
              <a:rPr lang="vi-VN" dirty="0">
                <a:solidFill>
                  <a:srgbClr val="000000"/>
                </a:solidFill>
                <a:latin typeface="Times New Roman" panose="02020603050405020304" pitchFamily="18" charset="0"/>
                <a:ea typeface="Arial Unicode MS"/>
                <a:cs typeface="Arial Unicode MS"/>
              </a:rPr>
              <a:t> nước tiểu ≥ 1 ml/kg/giờ; mức cải thiện thời gian làm đ</a:t>
            </a:r>
            <a:r>
              <a:rPr lang="en-US" dirty="0">
                <a:solidFill>
                  <a:srgbClr val="000000"/>
                </a:solidFill>
                <a:latin typeface="Times New Roman" panose="02020603050405020304" pitchFamily="18" charset="0"/>
                <a:ea typeface="Arial Unicode MS"/>
                <a:cs typeface="Arial Unicode MS"/>
              </a:rPr>
              <a:t>ầ</a:t>
            </a:r>
            <a:r>
              <a:rPr lang="vi-VN" dirty="0">
                <a:solidFill>
                  <a:srgbClr val="000000"/>
                </a:solidFill>
                <a:latin typeface="Times New Roman" panose="02020603050405020304" pitchFamily="18" charset="0"/>
                <a:ea typeface="Arial Unicode MS"/>
                <a:cs typeface="Arial Unicode MS"/>
              </a:rPr>
              <a:t>y mao mạch, màu s</a:t>
            </a:r>
            <a:r>
              <a:rPr lang="en-US" dirty="0">
                <a:solidFill>
                  <a:srgbClr val="000000"/>
                </a:solidFill>
                <a:latin typeface="Times New Roman" panose="02020603050405020304" pitchFamily="18" charset="0"/>
                <a:ea typeface="Arial Unicode MS"/>
                <a:cs typeface="Arial Unicode MS"/>
              </a:rPr>
              <a:t>ắ</a:t>
            </a:r>
            <a:r>
              <a:rPr lang="vi-VN" dirty="0">
                <a:solidFill>
                  <a:srgbClr val="000000"/>
                </a:solidFill>
                <a:latin typeface="Times New Roman" panose="02020603050405020304" pitchFamily="18" charset="0"/>
                <a:ea typeface="Arial Unicode MS"/>
                <a:cs typeface="Arial Unicode MS"/>
              </a:rPr>
              <a:t>c da, tình trạng ý thức và nồng độ lactat trong máu.</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Sử dụng vận mạch: adrenalin liều từ 0,05-0,5 mcg/kg/ph và noradrenalin 0,05-1 mcg/kg/ph được cho sớm nhằm duy trì huyết áp động mạch trung bình từ 65-75 mmHg, có thể cân nhắc dùng dobutamin (3-10 mcg/kg/ph), dopamin (5-10 mcg/kg/ph).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Truyền máu giữ Hb ≥ 10 G/L.</a:t>
            </a:r>
            <a:endParaRPr lang="en-US" dirty="0">
              <a:solidFill>
                <a:srgbClr val="000000"/>
              </a:solidFill>
              <a:latin typeface="Arial" panose="020B0604020202020204" pitchFamily="34" charset="0"/>
              <a:ea typeface="Arial Unicode MS"/>
              <a:cs typeface="Arial Unicode MS"/>
            </a:endParaRPr>
          </a:p>
          <a:p>
            <a:r>
              <a:rPr lang="vi-VN" dirty="0">
                <a:solidFill>
                  <a:srgbClr val="000000"/>
                </a:solidFill>
                <a:latin typeface="Times New Roman" panose="02020603050405020304" pitchFamily="18" charset="0"/>
                <a:ea typeface="Arial Unicode MS"/>
              </a:rPr>
              <a:t>- Kháng sinh: dùn</a:t>
            </a:r>
            <a:r>
              <a:rPr lang="en-US" dirty="0">
                <a:solidFill>
                  <a:srgbClr val="000000"/>
                </a:solidFill>
                <a:latin typeface="Times New Roman" panose="02020603050405020304" pitchFamily="18" charset="0"/>
                <a:ea typeface="Arial Unicode MS"/>
              </a:rPr>
              <a:t>g</a:t>
            </a:r>
            <a:r>
              <a:rPr lang="vi-VN" dirty="0">
                <a:solidFill>
                  <a:srgbClr val="000000"/>
                </a:solidFill>
                <a:latin typeface="Times New Roman" panose="02020603050405020304" pitchFamily="18" charset="0"/>
                <a:ea typeface="Arial Unicode MS"/>
              </a:rPr>
              <a:t> kháng sinh phổ rộng sớm trong giờ đầu với một hoặc nhi</a:t>
            </a:r>
            <a:r>
              <a:rPr lang="en-US" dirty="0">
                <a:solidFill>
                  <a:srgbClr val="000000"/>
                </a:solidFill>
                <a:latin typeface="Times New Roman" panose="02020603050405020304" pitchFamily="18" charset="0"/>
                <a:ea typeface="Arial Unicode MS"/>
              </a:rPr>
              <a:t>ề</a:t>
            </a:r>
            <a:r>
              <a:rPr lang="vi-VN" dirty="0">
                <a:solidFill>
                  <a:srgbClr val="000000"/>
                </a:solidFill>
                <a:latin typeface="Times New Roman" panose="02020603050405020304" pitchFamily="18" charset="0"/>
                <a:ea typeface="Arial Unicode MS"/>
              </a:rPr>
              <a:t>u loại kháng sinh đ</a:t>
            </a:r>
            <a:r>
              <a:rPr lang="en-US" dirty="0">
                <a:solidFill>
                  <a:srgbClr val="000000"/>
                </a:solidFill>
                <a:latin typeface="Times New Roman" panose="02020603050405020304" pitchFamily="18" charset="0"/>
                <a:ea typeface="Arial Unicode MS"/>
              </a:rPr>
              <a:t>ể</a:t>
            </a:r>
            <a:r>
              <a:rPr lang="vi-VN" dirty="0">
                <a:solidFill>
                  <a:srgbClr val="000000"/>
                </a:solidFill>
                <a:latin typeface="Times New Roman" panose="02020603050405020304" pitchFamily="18" charset="0"/>
                <a:ea typeface="Arial Unicode MS"/>
              </a:rPr>
              <a:t> phủ hết tất cả các căn nguyên vi khuẩn, lựa chọn kháng sinh theo kinh nghiệm và điều chỉnh theo kết quả kháng sinh đồ nếu có. Sau 48 - 72 giờ sử dụng kháng sinh, cần đánh giá người bệnh có đáp ứng với kháng sinh qua đánh giá dấu hiệu lâm sàng tốt h</a:t>
            </a:r>
            <a:r>
              <a:rPr lang="en-US" dirty="0">
                <a:solidFill>
                  <a:srgbClr val="000000"/>
                </a:solidFill>
                <a:latin typeface="Times New Roman" panose="02020603050405020304" pitchFamily="18" charset="0"/>
                <a:ea typeface="Arial Unicode MS"/>
              </a:rPr>
              <a:t>ơ</a:t>
            </a:r>
            <a:r>
              <a:rPr lang="vi-VN" dirty="0">
                <a:solidFill>
                  <a:srgbClr val="000000"/>
                </a:solidFill>
                <a:latin typeface="Times New Roman" panose="02020603050405020304" pitchFamily="18" charset="0"/>
                <a:ea typeface="Arial Unicode MS"/>
              </a:rPr>
              <a:t>n và các chỉ số viêm giảm rõ rệt (bạch cầu, CRP hoặc </a:t>
            </a:r>
            <a:r>
              <a:rPr lang="vi-VN" dirty="0" smtClean="0">
                <a:solidFill>
                  <a:srgbClr val="000000"/>
                </a:solidFill>
                <a:latin typeface="Times New Roman" panose="02020603050405020304" pitchFamily="18" charset="0"/>
                <a:ea typeface="Arial Unicode MS"/>
              </a:rPr>
              <a:t>procalcitonin</a:t>
            </a:r>
            <a:r>
              <a:rPr lang="en-US" dirty="0" smtClean="0">
                <a:solidFill>
                  <a:srgbClr val="000000"/>
                </a:solidFill>
                <a:latin typeface="Times New Roman" panose="02020603050405020304" pitchFamily="18" charset="0"/>
                <a:ea typeface="Arial Unicode MS"/>
              </a:rPr>
              <a:t>).</a:t>
            </a:r>
            <a:endParaRPr lang="en-US" dirty="0"/>
          </a:p>
        </p:txBody>
      </p:sp>
    </p:spTree>
    <p:extLst>
      <p:ext uri="{BB962C8B-B14F-4D97-AF65-F5344CB8AC3E}">
        <p14:creationId xmlns:p14="http://schemas.microsoft.com/office/powerpoint/2010/main" val="2107631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rmAutofit/>
          </a:bodyPr>
          <a:lstStyle/>
          <a:p>
            <a:pPr algn="ctr"/>
            <a:r>
              <a:rPr lang="vi-VN" sz="2400" b="1" dirty="0"/>
              <a:t>IV. ĐIỀU TRỊ TRẺ EM NHIỄM VI RÚT ADENO</a:t>
            </a:r>
            <a:endParaRPr lang="en-US" sz="2400" dirty="0"/>
          </a:p>
        </p:txBody>
      </p:sp>
      <p:sp>
        <p:nvSpPr>
          <p:cNvPr id="2" name="Rectangle 1"/>
          <p:cNvSpPr/>
          <p:nvPr/>
        </p:nvSpPr>
        <p:spPr>
          <a:xfrm>
            <a:off x="339633" y="2297248"/>
            <a:ext cx="11312435" cy="4462760"/>
          </a:xfrm>
          <a:prstGeom prst="rect">
            <a:avLst/>
          </a:prstGeom>
        </p:spPr>
        <p:txBody>
          <a:bodyPr wrap="square">
            <a:spAutoFit/>
          </a:bodyPr>
          <a:lstStyle/>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4.6.5. Lọc máu (tại các cơ sở y tế có khả năng)</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i="1" dirty="0">
                <a:solidFill>
                  <a:srgbClr val="000000"/>
                </a:solidFill>
                <a:latin typeface="Times New Roman" panose="02020603050405020304" pitchFamily="18" charset="0"/>
                <a:ea typeface="Arial Unicode MS"/>
                <a:cs typeface="Arial Unicode MS"/>
              </a:rPr>
              <a:t>4.6.5.1. Chỉ định lọc máu liên tục khi có một trong những dấu hiệu sau</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Người bệnh nặng thở máy có tình trạng quá tải dịch từ ≥ 15% (dao động 10 - 20%) không đáp ứng với lợi tiểu để duy trì cân bằng dịch.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Sốc nhiễm trùng sử dụng 02 thuốc vận mạch, nhưng tình trạng huyết động không ổn định.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Người bệnh thở máy tại ICU có tổn thương thận cấp mức độ I (theo phân loại pRIFLE).</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BUN &gt; 80 - 100 mg/dl.</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Tăng kali máu &gt; 6,5 mmol/L không đáp ứng với điều trị nội khoa.</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Tăng hoặc giảm natri máu nặng không đáp ứng với điều trị nội khoa.</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Suy đa tạng.</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i="1" dirty="0">
                <a:solidFill>
                  <a:srgbClr val="000000"/>
                </a:solidFill>
                <a:latin typeface="Times New Roman" panose="02020603050405020304" pitchFamily="18" charset="0"/>
                <a:ea typeface="Arial Unicode MS"/>
                <a:cs typeface="Arial Unicode MS"/>
              </a:rPr>
              <a:t>4.6.5.2. Chỉ định lọc máu hấp phụ</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Lọc máu hấp phụ bằng quả lọc Oxiris cho trẻ lớn có cân nặng ≥ 30 kg khi nghi ngờ có cơn bão cytokin (do hiện tại chưa có các quả lọc hấp phụ cho trẻ dưới 30 kg) mỗi ngày 1 quả, thời gian lọc từ 3-5 ngày.</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14107619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rmAutofit/>
          </a:bodyPr>
          <a:lstStyle/>
          <a:p>
            <a:pPr algn="ctr"/>
            <a:r>
              <a:rPr lang="vi-VN" sz="2400" b="1" dirty="0"/>
              <a:t>IV. ĐIỀU TRỊ TRẺ EM NHIỄM VI RÚT ADENO</a:t>
            </a:r>
            <a:endParaRPr lang="en-US" sz="2400" dirty="0"/>
          </a:p>
        </p:txBody>
      </p:sp>
      <p:sp>
        <p:nvSpPr>
          <p:cNvPr id="3" name="Rectangle 2"/>
          <p:cNvSpPr/>
          <p:nvPr/>
        </p:nvSpPr>
        <p:spPr>
          <a:xfrm>
            <a:off x="239485" y="2249594"/>
            <a:ext cx="9949543" cy="723275"/>
          </a:xfrm>
          <a:prstGeom prst="rect">
            <a:avLst/>
          </a:prstGeom>
        </p:spPr>
        <p:txBody>
          <a:bodyPr wrap="square">
            <a:spAutoFit/>
          </a:bodyPr>
          <a:lstStyle/>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4.6.6. ECMO</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Chỉ áp dụng tại các Trung tâm Hồi sức có khả năng thực hiện ECMO</a:t>
            </a:r>
            <a:endParaRPr lang="en-US" dirty="0">
              <a:solidFill>
                <a:srgbClr val="000000"/>
              </a:solidFill>
              <a:latin typeface="Arial" panose="020B0604020202020204" pitchFamily="34" charset="0"/>
              <a:ea typeface="Arial Unicode MS"/>
              <a:cs typeface="Arial Unicode MS"/>
            </a:endParaRPr>
          </a:p>
        </p:txBody>
      </p:sp>
      <p:sp>
        <p:nvSpPr>
          <p:cNvPr id="4" name="Rectangle 3"/>
          <p:cNvSpPr/>
          <p:nvPr/>
        </p:nvSpPr>
        <p:spPr>
          <a:xfrm>
            <a:off x="239485" y="2972869"/>
            <a:ext cx="11451772" cy="1708160"/>
          </a:xfrm>
          <a:prstGeom prst="rect">
            <a:avLst/>
          </a:prstGeom>
        </p:spPr>
        <p:txBody>
          <a:bodyPr wrap="square">
            <a:spAutoFit/>
          </a:bodyPr>
          <a:lstStyle/>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4.6.7. Dinh dưỡng</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Cho ăn sớm qua đường miệng trong vòng 24 đến 48 giờ đầu với chế độ ít calo, sau đó tăng chậm đến chế độ ăn đầy đủ calo, đảm bảo trong 7 đến 10 ngày phải đạt 2/3 năng lượng chuyển hóa cơ bản.</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4.7. Tiêu chuẩn xuất viện</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Hết sốt ít nhất 2 ngày, lâm sàng và xét nghiệm ổn định</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15584966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rmAutofit/>
          </a:bodyPr>
          <a:lstStyle/>
          <a:p>
            <a:pPr algn="ctr"/>
            <a:r>
              <a:rPr lang="vi-VN" sz="2400" b="1" dirty="0"/>
              <a:t>V. PHÒNG BỆNH</a:t>
            </a:r>
            <a:endParaRPr lang="en-US" sz="2400" dirty="0"/>
          </a:p>
        </p:txBody>
      </p:sp>
      <p:sp>
        <p:nvSpPr>
          <p:cNvPr id="5" name="Rectangle 4"/>
          <p:cNvSpPr/>
          <p:nvPr/>
        </p:nvSpPr>
        <p:spPr>
          <a:xfrm>
            <a:off x="330926" y="2295430"/>
            <a:ext cx="11373394" cy="2846933"/>
          </a:xfrm>
          <a:prstGeom prst="rect">
            <a:avLst/>
          </a:prstGeom>
        </p:spPr>
        <p:txBody>
          <a:bodyPr wrap="square">
            <a:spAutoFit/>
          </a:bodyPr>
          <a:lstStyle/>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5.1. Phòng bệnh không đặc hiệu.</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Giữ vệ sinh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Nâng cao thể trạng, đảm bảo dinh dưỡng</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Kiểm soát các bệnh nền (nếu có)</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Tiêm chủng đầy đủ, đúng lịch các loại vaccine được khuyến cáo theo lứa tuổi</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Sử dụng các biện pháp dự phòng lây nhiễm chuẩn khi tiếp xúc với người nghi nhiễm vi rút adeno.</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5.2. Phòng bệnh đặc hiệu bằng vaccine.</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Hiện nay chưa có vaccine đặc hiệu dự phòng vi rút adeno được khuyến cáo.</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23052482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Autofit/>
          </a:bodyPr>
          <a:lstStyle/>
          <a:p>
            <a:pPr algn="ctr"/>
            <a:r>
              <a:rPr lang="vi-VN" sz="2400" b="1" dirty="0"/>
              <a:t>VI. PHÒNG LÂY NHIỄM TẠI CÁC CƠ SỞ KHÁM, CHỮA BỆNH</a:t>
            </a:r>
            <a:endParaRPr lang="en-US" sz="2400" dirty="0"/>
          </a:p>
        </p:txBody>
      </p:sp>
      <p:sp>
        <p:nvSpPr>
          <p:cNvPr id="2" name="Rectangle 1"/>
          <p:cNvSpPr/>
          <p:nvPr/>
        </p:nvSpPr>
        <p:spPr>
          <a:xfrm>
            <a:off x="357050" y="2201290"/>
            <a:ext cx="11373395" cy="1431161"/>
          </a:xfrm>
          <a:prstGeom prst="rect">
            <a:avLst/>
          </a:prstGeom>
        </p:spPr>
        <p:txBody>
          <a:bodyPr wrap="square">
            <a:spAutoFit/>
          </a:bodyPr>
          <a:lstStyle/>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6.1. Nguyên tắc chung</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Tăng cường tuân thủ thực hành phòng ngừa chuẩn.</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Áp dụng dự phòng lây truyền qua giọt bắn và dự phòng lây truyền qua tiếp xúc.</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Tuân thủ các hướng dẫn dự phòng, kiểm soát nhiễm khuẩn đã ban hành</a:t>
            </a:r>
            <a:endParaRPr lang="en-US" dirty="0">
              <a:solidFill>
                <a:srgbClr val="000000"/>
              </a:solidFill>
              <a:latin typeface="Arial" panose="020B0604020202020204" pitchFamily="34" charset="0"/>
              <a:ea typeface="Arial Unicode MS"/>
              <a:cs typeface="Arial Unicode MS"/>
            </a:endParaRPr>
          </a:p>
        </p:txBody>
      </p:sp>
      <p:sp>
        <p:nvSpPr>
          <p:cNvPr id="3" name="Rectangle 2"/>
          <p:cNvSpPr/>
          <p:nvPr/>
        </p:nvSpPr>
        <p:spPr>
          <a:xfrm>
            <a:off x="357049" y="3632451"/>
            <a:ext cx="11373395" cy="1985159"/>
          </a:xfrm>
          <a:prstGeom prst="rect">
            <a:avLst/>
          </a:prstGeom>
        </p:spPr>
        <p:txBody>
          <a:bodyPr wrap="square">
            <a:spAutoFit/>
          </a:bodyPr>
          <a:lstStyle/>
          <a:p>
            <a:pPr indent="457200" algn="just">
              <a:spcAft>
                <a:spcPts val="600"/>
              </a:spcAft>
            </a:pPr>
            <a:r>
              <a:rPr lang="vi-VN" b="1" dirty="0">
                <a:solidFill>
                  <a:srgbClr val="000000"/>
                </a:solidFill>
                <a:latin typeface="Times New Roman" panose="02020603050405020304" pitchFamily="18" charset="0"/>
                <a:ea typeface="Arial Unicode MS"/>
                <a:cs typeface="Arial Unicode MS"/>
              </a:rPr>
              <a:t>6.2. Dự phòng lây nhiễm trong bệnh viện</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6.2.1. Sàng lọc, tiếp nhận và cách ly điều trị người bệnh nhiễm vi rút Adeno</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a:t>
            </a:r>
            <a:r>
              <a:rPr lang="en-US" dirty="0" err="1" smtClean="0">
                <a:solidFill>
                  <a:srgbClr val="000000"/>
                </a:solidFill>
                <a:latin typeface="Times New Roman" panose="02020603050405020304" pitchFamily="18" charset="0"/>
                <a:ea typeface="Arial Unicode MS"/>
                <a:cs typeface="Arial Unicode MS"/>
              </a:rPr>
              <a:t>Tăng</a:t>
            </a:r>
            <a:r>
              <a:rPr lang="en-US" dirty="0" smtClean="0">
                <a:solidFill>
                  <a:srgbClr val="000000"/>
                </a:solidFill>
                <a:latin typeface="Times New Roman" panose="02020603050405020304" pitchFamily="18" charset="0"/>
                <a:ea typeface="Arial Unicode MS"/>
                <a:cs typeface="Arial Unicode MS"/>
              </a:rPr>
              <a:t> </a:t>
            </a:r>
            <a:r>
              <a:rPr lang="en-US" dirty="0" err="1" smtClean="0">
                <a:solidFill>
                  <a:srgbClr val="000000"/>
                </a:solidFill>
                <a:latin typeface="Times New Roman" panose="02020603050405020304" pitchFamily="18" charset="0"/>
                <a:ea typeface="Arial Unicode MS"/>
                <a:cs typeface="Arial Unicode MS"/>
              </a:rPr>
              <a:t>cường</a:t>
            </a:r>
            <a:r>
              <a:rPr lang="en-US" dirty="0" smtClean="0">
                <a:solidFill>
                  <a:srgbClr val="000000"/>
                </a:solidFill>
                <a:latin typeface="Times New Roman" panose="02020603050405020304" pitchFamily="18" charset="0"/>
                <a:ea typeface="Arial Unicode MS"/>
                <a:cs typeface="Arial Unicode MS"/>
              </a:rPr>
              <a:t> </a:t>
            </a:r>
            <a:r>
              <a:rPr lang="en-US" dirty="0" err="1" smtClean="0">
                <a:solidFill>
                  <a:srgbClr val="000000"/>
                </a:solidFill>
                <a:latin typeface="Times New Roman" panose="02020603050405020304" pitchFamily="18" charset="0"/>
                <a:ea typeface="Arial Unicode MS"/>
                <a:cs typeface="Arial Unicode MS"/>
              </a:rPr>
              <a:t>phát</a:t>
            </a:r>
            <a:r>
              <a:rPr lang="en-US" dirty="0" smtClean="0">
                <a:solidFill>
                  <a:srgbClr val="000000"/>
                </a:solidFill>
                <a:latin typeface="Times New Roman" panose="02020603050405020304" pitchFamily="18" charset="0"/>
                <a:ea typeface="Arial Unicode MS"/>
                <a:cs typeface="Arial Unicode MS"/>
              </a:rPr>
              <a:t> </a:t>
            </a:r>
            <a:r>
              <a:rPr lang="en-US" dirty="0" err="1" smtClean="0">
                <a:solidFill>
                  <a:srgbClr val="000000"/>
                </a:solidFill>
                <a:latin typeface="Times New Roman" panose="02020603050405020304" pitchFamily="18" charset="0"/>
                <a:ea typeface="Arial Unicode MS"/>
                <a:cs typeface="Arial Unicode MS"/>
              </a:rPr>
              <a:t>hiện</a:t>
            </a:r>
            <a:r>
              <a:rPr lang="en-US" dirty="0" smtClean="0">
                <a:solidFill>
                  <a:srgbClr val="000000"/>
                </a:solidFill>
                <a:latin typeface="Times New Roman" panose="02020603050405020304" pitchFamily="18" charset="0"/>
                <a:ea typeface="Arial Unicode MS"/>
                <a:cs typeface="Arial Unicode MS"/>
              </a:rPr>
              <a:t> </a:t>
            </a:r>
            <a:r>
              <a:rPr lang="en-US" dirty="0" err="1" smtClean="0">
                <a:solidFill>
                  <a:srgbClr val="000000"/>
                </a:solidFill>
                <a:latin typeface="Times New Roman" panose="02020603050405020304" pitchFamily="18" charset="0"/>
                <a:ea typeface="Arial Unicode MS"/>
                <a:cs typeface="Arial Unicode MS"/>
              </a:rPr>
              <a:t>sớm</a:t>
            </a:r>
            <a:r>
              <a:rPr lang="en-US" dirty="0" smtClean="0">
                <a:solidFill>
                  <a:srgbClr val="000000"/>
                </a:solidFill>
                <a:latin typeface="Times New Roman" panose="02020603050405020304" pitchFamily="18" charset="0"/>
                <a:ea typeface="Arial Unicode MS"/>
                <a:cs typeface="Arial Unicode MS"/>
              </a:rPr>
              <a:t> ca </a:t>
            </a:r>
            <a:r>
              <a:rPr lang="en-US" dirty="0" err="1" smtClean="0">
                <a:solidFill>
                  <a:srgbClr val="000000"/>
                </a:solidFill>
                <a:latin typeface="Times New Roman" panose="02020603050405020304" pitchFamily="18" charset="0"/>
                <a:ea typeface="Arial Unicode MS"/>
                <a:cs typeface="Arial Unicode MS"/>
              </a:rPr>
              <a:t>bệnh</a:t>
            </a:r>
            <a:r>
              <a:rPr lang="en-US" dirty="0" smtClean="0">
                <a:solidFill>
                  <a:srgbClr val="000000"/>
                </a:solidFill>
                <a:latin typeface="Times New Roman" panose="02020603050405020304" pitchFamily="18" charset="0"/>
                <a:ea typeface="Arial Unicode MS"/>
                <a:cs typeface="Arial Unicode MS"/>
              </a:rPr>
              <a:t>, </a:t>
            </a:r>
            <a:r>
              <a:rPr lang="vi-VN" dirty="0" smtClean="0">
                <a:solidFill>
                  <a:srgbClr val="000000"/>
                </a:solidFill>
                <a:latin typeface="Times New Roman" panose="02020603050405020304" pitchFamily="18" charset="0"/>
                <a:ea typeface="Arial Unicode MS"/>
                <a:cs typeface="Arial Unicode MS"/>
              </a:rPr>
              <a:t>kê </a:t>
            </a:r>
            <a:r>
              <a:rPr lang="vi-VN" dirty="0">
                <a:solidFill>
                  <a:srgbClr val="000000"/>
                </a:solidFill>
                <a:latin typeface="Times New Roman" panose="02020603050405020304" pitchFamily="18" charset="0"/>
                <a:ea typeface="Arial Unicode MS"/>
                <a:cs typeface="Arial Unicode MS"/>
              </a:rPr>
              <a:t>đ</a:t>
            </a:r>
            <a:r>
              <a:rPr lang="en-US" dirty="0">
                <a:solidFill>
                  <a:srgbClr val="000000"/>
                </a:solidFill>
                <a:latin typeface="Times New Roman" panose="02020603050405020304" pitchFamily="18" charset="0"/>
                <a:ea typeface="Arial Unicode MS"/>
                <a:cs typeface="Arial Unicode MS"/>
              </a:rPr>
              <a:t>ơ</a:t>
            </a:r>
            <a:r>
              <a:rPr lang="vi-VN" dirty="0">
                <a:solidFill>
                  <a:srgbClr val="000000"/>
                </a:solidFill>
                <a:latin typeface="Times New Roman" panose="02020603050405020304" pitchFamily="18" charset="0"/>
                <a:ea typeface="Arial Unicode MS"/>
                <a:cs typeface="Arial Unicode MS"/>
              </a:rPr>
              <a:t>n và hướng dẫn chăm sóc đối với người bệnh nhẹ, người bệnh điều trị ngoại trú;</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Phân luồng cách ly kịp thời các trường hợp nghi ngờ nhiễm vi rút Adeno hoặc các trường hợp đã chẩn đoán xác định nhiễm vi rút Adeno.</a:t>
            </a:r>
            <a:endParaRPr lang="en-US" dirty="0">
              <a:solidFill>
                <a:srgbClr val="000000"/>
              </a:solidFill>
              <a:latin typeface="Arial" panose="020B0604020202020204" pitchFamily="34" charset="0"/>
              <a:ea typeface="Arial Unicode MS"/>
              <a:cs typeface="Arial Unicode MS"/>
            </a:endParaRPr>
          </a:p>
        </p:txBody>
      </p:sp>
      <p:sp>
        <p:nvSpPr>
          <p:cNvPr id="4" name="Rectangle 3"/>
          <p:cNvSpPr/>
          <p:nvPr/>
        </p:nvSpPr>
        <p:spPr>
          <a:xfrm>
            <a:off x="357048" y="5503783"/>
            <a:ext cx="11373396" cy="1354217"/>
          </a:xfrm>
          <a:prstGeom prst="rect">
            <a:avLst/>
          </a:prstGeom>
        </p:spPr>
        <p:txBody>
          <a:bodyPr wrap="square">
            <a:spAutoFit/>
          </a:bodyPr>
          <a:lstStyle/>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6.2.2. Tổ chức phòng cách ly, điều trị người bệnh nhiễm vi rút Adeno</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Khu vực điều trị người bệnh vi rút adeno nên được bố trí riêng với các nhóm bệnh khác và đảm bảo thông khí tự nhiên.</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Giữ khoảng cách giữa các giường bệnh trong buồng bệnh ít nhất 1 m. Hạn chế số lượng người trong buồng bệnh.</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14753583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Autofit/>
          </a:bodyPr>
          <a:lstStyle/>
          <a:p>
            <a:pPr algn="ctr"/>
            <a:r>
              <a:rPr lang="vi-VN" sz="2400" b="1" dirty="0"/>
              <a:t>VI. PHÒNG LÂY NHIỄM TẠI CÁC CƠ SỞ KHÁM, CHỮA BỆNH</a:t>
            </a:r>
            <a:endParaRPr lang="en-US" sz="2400" dirty="0"/>
          </a:p>
        </p:txBody>
      </p:sp>
      <p:sp>
        <p:nvSpPr>
          <p:cNvPr id="5" name="Rectangle 4"/>
          <p:cNvSpPr/>
          <p:nvPr/>
        </p:nvSpPr>
        <p:spPr>
          <a:xfrm>
            <a:off x="513806" y="2263759"/>
            <a:ext cx="11164388" cy="2539157"/>
          </a:xfrm>
          <a:prstGeom prst="rect">
            <a:avLst/>
          </a:prstGeom>
        </p:spPr>
        <p:txBody>
          <a:bodyPr wrap="square">
            <a:spAutoFit/>
          </a:bodyPr>
          <a:lstStyle/>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6.2.3. Quản lý người bệnh nội trú phơi nhiễm với vi rút adeno</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Quản lý người bệnh phơi nhiễm tại phòng bệnh riêng; tăng cường phòng ngừa chuẩn và áp dụng dự phòng lây truyền qua “giọt bắn” và dự phòng lây truyền qua “tiếp xúc”; theo dõi các diễn biến lâm sàng để chỉ định xét nghiệm phát hiện vi rút adeno.</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Không nhập người bệnh mới vào buồng cách ly phơi nhiễm; không chuyển người bệnh có phơi nhiễm sang buồng bệnh khác.</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Người bệnh phơi nhiễm vi rút adeno được quản lý, theo dõi đến khi có đủ tiêu chuẩn xuất viện, hoặc tối thiểu 05 ngày kể từ ngày tiếp xúc người bệnh vi rút adeno gần nhất.</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21048414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Autofit/>
          </a:bodyPr>
          <a:lstStyle/>
          <a:p>
            <a:pPr algn="ctr"/>
            <a:r>
              <a:rPr lang="vi-VN" sz="2400" b="1" dirty="0"/>
              <a:t>VI. PHÒNG LÂY NHIỄM TẠI CÁC CƠ SỞ KHÁM, CHỮA BỆNH</a:t>
            </a:r>
            <a:endParaRPr lang="en-US" sz="2400" dirty="0"/>
          </a:p>
        </p:txBody>
      </p:sp>
      <p:sp>
        <p:nvSpPr>
          <p:cNvPr id="2" name="Rectangle 1"/>
          <p:cNvSpPr/>
          <p:nvPr/>
        </p:nvSpPr>
        <p:spPr>
          <a:xfrm>
            <a:off x="457200" y="2296344"/>
            <a:ext cx="11207931" cy="3801041"/>
          </a:xfrm>
          <a:prstGeom prst="rect">
            <a:avLst/>
          </a:prstGeom>
        </p:spPr>
        <p:txBody>
          <a:bodyPr wrap="square">
            <a:spAutoFit/>
          </a:bodyPr>
          <a:lstStyle/>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6.2.4. Xử lý dụng cụ sau sử dụng cho người bệnh nhiễm vi rút adeno và vệ sinh môi trường b</a:t>
            </a:r>
            <a:r>
              <a:rPr lang="en-US" b="1" i="1" dirty="0">
                <a:solidFill>
                  <a:srgbClr val="000000"/>
                </a:solidFill>
                <a:latin typeface="Times New Roman" panose="02020603050405020304" pitchFamily="18" charset="0"/>
                <a:ea typeface="Arial Unicode MS"/>
                <a:cs typeface="Arial Unicode MS"/>
              </a:rPr>
              <a:t>ề</a:t>
            </a:r>
            <a:r>
              <a:rPr lang="vi-VN" b="1" i="1" dirty="0">
                <a:solidFill>
                  <a:srgbClr val="000000"/>
                </a:solidFill>
                <a:latin typeface="Times New Roman" panose="02020603050405020304" pitchFamily="18" charset="0"/>
                <a:ea typeface="Arial Unicode MS"/>
                <a:cs typeface="Arial Unicode MS"/>
              </a:rPr>
              <a:t> mặt phòng cách ly.</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Vi rút adeno khán</a:t>
            </a:r>
            <a:r>
              <a:rPr lang="en-US" dirty="0">
                <a:solidFill>
                  <a:srgbClr val="000000"/>
                </a:solidFill>
                <a:latin typeface="Times New Roman" panose="02020603050405020304" pitchFamily="18" charset="0"/>
                <a:ea typeface="Arial Unicode MS"/>
                <a:cs typeface="Arial Unicode MS"/>
              </a:rPr>
              <a:t>g</a:t>
            </a:r>
            <a:r>
              <a:rPr lang="vi-VN" dirty="0">
                <a:solidFill>
                  <a:srgbClr val="000000"/>
                </a:solidFill>
                <a:latin typeface="Times New Roman" panose="02020603050405020304" pitchFamily="18" charset="0"/>
                <a:ea typeface="Arial Unicode MS"/>
                <a:cs typeface="Arial Unicode MS"/>
              </a:rPr>
              <a:t> lại nhiều chất sát khuẩn thông thường và có thể tồn tại trong thời gian dài trên b</a:t>
            </a:r>
            <a:r>
              <a:rPr lang="en-US" dirty="0">
                <a:solidFill>
                  <a:srgbClr val="000000"/>
                </a:solidFill>
                <a:latin typeface="Times New Roman" panose="02020603050405020304" pitchFamily="18" charset="0"/>
                <a:ea typeface="Arial Unicode MS"/>
                <a:cs typeface="Arial Unicode MS"/>
              </a:rPr>
              <a:t>ề</a:t>
            </a:r>
            <a:r>
              <a:rPr lang="vi-VN" dirty="0">
                <a:solidFill>
                  <a:srgbClr val="000000"/>
                </a:solidFill>
                <a:latin typeface="Times New Roman" panose="02020603050405020304" pitchFamily="18" charset="0"/>
                <a:ea typeface="Arial Unicode MS"/>
                <a:cs typeface="Arial Unicode MS"/>
              </a:rPr>
              <a:t> mặt môi trường, dụng cụ.</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Xử lý dụng cụ sau khi sử dụng cho người bệnh vi rút adeno theo Hướng dẫn khử khuẩn tiệt khuẩn dụng cụ trong khám bệnh chữa bệnh ban hành kèm theo Quyết định số 3671/QĐ-BYT ngày 27/09/2012 của Bộ Y tế.</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Vệ sinh môi trường hàng ngày đúng theo quy trình hướng dẫn vệ sinh bề mặt được ban hành tại Quyết định số 3916/QĐ-BYT ngày 28/8/2017 bao gồm: máy, trang thiết bị y tế, giường bệnh, tủ đầu giường, sàn nhà, tường, đồ dùng, vật dụng sử dụng cho người bệnh.</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Sử dụng các dung dịch hóa chất khử khuẩn có nồng độ Clo hoạt tính từ 0,2 - 0,5% để khử khuẩn các bề mặt.</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Tổng vệ sinh buồng cách ly khi kết thúc mỗi đợt người bệnh hoặc theo kết quả giám sát môi trường buồng bệnh (nếu có).</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30066331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Autofit/>
          </a:bodyPr>
          <a:lstStyle/>
          <a:p>
            <a:pPr algn="ctr"/>
            <a:r>
              <a:rPr lang="vi-VN" sz="2400" b="1" dirty="0"/>
              <a:t>VI. PHÒNG LÂY NHIỄM TẠI CÁC CƠ SỞ KHÁM, CHỮA BỆNH</a:t>
            </a:r>
            <a:endParaRPr lang="en-US" sz="2400" dirty="0"/>
          </a:p>
        </p:txBody>
      </p:sp>
      <p:sp>
        <p:nvSpPr>
          <p:cNvPr id="3" name="Rectangle 2"/>
          <p:cNvSpPr/>
          <p:nvPr/>
        </p:nvSpPr>
        <p:spPr>
          <a:xfrm>
            <a:off x="644434" y="2309001"/>
            <a:ext cx="11033759" cy="369332"/>
          </a:xfrm>
          <a:prstGeom prst="rect">
            <a:avLst/>
          </a:prstGeom>
        </p:spPr>
        <p:txBody>
          <a:bodyPr wrap="square">
            <a:spAutoFit/>
          </a:bodyPr>
          <a:lstStyle/>
          <a:p>
            <a:r>
              <a:rPr lang="vi-VN" b="1" i="1" dirty="0">
                <a:solidFill>
                  <a:srgbClr val="000000"/>
                </a:solidFill>
                <a:latin typeface="Times New Roman" panose="02020603050405020304" pitchFamily="18" charset="0"/>
                <a:ea typeface="Arial Unicode MS"/>
              </a:rPr>
              <a:t>6.2.5. Ph</a:t>
            </a:r>
            <a:r>
              <a:rPr lang="en-US" b="1" i="1" dirty="0">
                <a:solidFill>
                  <a:srgbClr val="000000"/>
                </a:solidFill>
                <a:latin typeface="Times New Roman" panose="02020603050405020304" pitchFamily="18" charset="0"/>
                <a:ea typeface="Arial Unicode MS"/>
              </a:rPr>
              <a:t>â</a:t>
            </a:r>
            <a:r>
              <a:rPr lang="vi-VN" b="1" i="1" dirty="0">
                <a:solidFill>
                  <a:srgbClr val="000000"/>
                </a:solidFill>
                <a:latin typeface="Times New Roman" panose="02020603050405020304" pitchFamily="18" charset="0"/>
                <a:ea typeface="Arial Unicode MS"/>
              </a:rPr>
              <a:t>n loại, thu gom và vận chuyển chất thải rắn từ phòng cách ly</a:t>
            </a:r>
            <a:endParaRPr lang="en-US" dirty="0"/>
          </a:p>
        </p:txBody>
      </p:sp>
      <p:sp>
        <p:nvSpPr>
          <p:cNvPr id="4" name="Rectangle 3"/>
          <p:cNvSpPr/>
          <p:nvPr/>
        </p:nvSpPr>
        <p:spPr>
          <a:xfrm>
            <a:off x="224184" y="2678333"/>
            <a:ext cx="4219425" cy="369332"/>
          </a:xfrm>
          <a:prstGeom prst="rect">
            <a:avLst/>
          </a:prstGeom>
        </p:spPr>
        <p:txBody>
          <a:bodyPr wrap="none">
            <a:spAutoFit/>
          </a:bodyPr>
          <a:lstStyle/>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6.2.6. Sử dụng phương tiện phòng hộ</a:t>
            </a:r>
            <a:endParaRPr lang="en-US" dirty="0">
              <a:solidFill>
                <a:srgbClr val="000000"/>
              </a:solidFill>
              <a:latin typeface="Arial" panose="020B0604020202020204" pitchFamily="34" charset="0"/>
              <a:ea typeface="Arial Unicode MS"/>
              <a:cs typeface="Arial Unicode MS"/>
            </a:endParaRPr>
          </a:p>
        </p:txBody>
      </p:sp>
      <p:sp>
        <p:nvSpPr>
          <p:cNvPr id="7" name="Rectangle 6"/>
          <p:cNvSpPr/>
          <p:nvPr/>
        </p:nvSpPr>
        <p:spPr>
          <a:xfrm>
            <a:off x="224183" y="3047665"/>
            <a:ext cx="11454009" cy="1708160"/>
          </a:xfrm>
          <a:prstGeom prst="rect">
            <a:avLst/>
          </a:prstGeom>
        </p:spPr>
        <p:txBody>
          <a:bodyPr wrap="square">
            <a:spAutoFit/>
          </a:bodyPr>
          <a:lstStyle/>
          <a:p>
            <a:pPr indent="457200" algn="just">
              <a:spcAft>
                <a:spcPts val="600"/>
              </a:spcAft>
            </a:pPr>
            <a:r>
              <a:rPr lang="vi-VN" b="1" i="1" dirty="0">
                <a:solidFill>
                  <a:srgbClr val="000000"/>
                </a:solidFill>
                <a:latin typeface="Times New Roman" panose="02020603050405020304" pitchFamily="18" charset="0"/>
                <a:ea typeface="Arial Unicode MS"/>
                <a:cs typeface="Arial Unicode MS"/>
              </a:rPr>
              <a:t>6.2.7. Xử lý thi hài người bệnh nhiễm vi rút adeno tử vong</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Giải thích cho người nhà NB về nguy cơ lây nhiễm và hướng dẫn các quy định và biện pháp phòng ngừa lây nhiễm cần áp dụng.</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Vệ sinh các bề mặt liên quan đến thi hài người bệnh bằng dung dịch Clo hoạt tính 0,2 - 0,5%.</a:t>
            </a:r>
            <a:endParaRPr lang="en-US" dirty="0">
              <a:solidFill>
                <a:srgbClr val="000000"/>
              </a:solidFill>
              <a:latin typeface="Arial" panose="020B0604020202020204" pitchFamily="34" charset="0"/>
              <a:ea typeface="Arial Unicode MS"/>
              <a:cs typeface="Arial Unicode MS"/>
            </a:endParaRPr>
          </a:p>
          <a:p>
            <a:pPr indent="457200" algn="just">
              <a:spcAft>
                <a:spcPts val="600"/>
              </a:spcAft>
            </a:pPr>
            <a:r>
              <a:rPr lang="vi-VN" dirty="0">
                <a:solidFill>
                  <a:srgbClr val="000000"/>
                </a:solidFill>
                <a:latin typeface="Times New Roman" panose="02020603050405020304" pitchFamily="18" charset="0"/>
                <a:ea typeface="Arial Unicode MS"/>
                <a:cs typeface="Arial Unicode MS"/>
              </a:rPr>
              <a:t>- Thi hài cần chuyển xuống nơi lưu giữ, nhà đại thể càng sớm càng tốt.</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256973657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954" y="973668"/>
            <a:ext cx="8761413" cy="706964"/>
          </a:xfrm>
        </p:spPr>
        <p:txBody>
          <a:bodyPr>
            <a:noAutofit/>
          </a:bodyPr>
          <a:lstStyle/>
          <a:p>
            <a:pPr algn="ctr"/>
            <a:r>
              <a:rPr lang="vi-VN" sz="2400" b="1" dirty="0"/>
              <a:t>VII. ĐIỀU TRA, BÁO CÁO CA BỆNH</a:t>
            </a:r>
            <a:endParaRPr lang="en-US" sz="2400" dirty="0"/>
          </a:p>
        </p:txBody>
      </p:sp>
      <p:sp>
        <p:nvSpPr>
          <p:cNvPr id="2" name="Rectangle 1"/>
          <p:cNvSpPr/>
          <p:nvPr/>
        </p:nvSpPr>
        <p:spPr>
          <a:xfrm>
            <a:off x="692331" y="2389890"/>
            <a:ext cx="10502537" cy="923330"/>
          </a:xfrm>
          <a:prstGeom prst="rect">
            <a:avLst/>
          </a:prstGeom>
        </p:spPr>
        <p:txBody>
          <a:bodyPr wrap="square">
            <a:spAutoFit/>
          </a:bodyPr>
          <a:lstStyle/>
          <a:p>
            <a:pPr indent="457200" algn="just">
              <a:spcAft>
                <a:spcPts val="600"/>
              </a:spcAft>
            </a:pPr>
            <a:r>
              <a:rPr lang="vi-VN" dirty="0">
                <a:solidFill>
                  <a:srgbClr val="000000"/>
                </a:solidFill>
                <a:latin typeface="Times New Roman" panose="02020603050405020304" pitchFamily="18" charset="0"/>
                <a:ea typeface="Arial Unicode MS"/>
                <a:cs typeface="Arial Unicode MS"/>
              </a:rPr>
              <a:t>Thực hiện thông tin, báo cáo theo quy định của Luật phòng, chống bệnh truyền nhiễm; Thông tư số 54/2015/TT-BYT ngày 28 tháng 12 năm 2015 của Bộ Y tế hướng dẫn chế độ khai báo, thông tin, báo cáo bệnh truyền nhiễm nhóm B và các văn bản khác về thông tin, báo cáo dịch bệnh.</a:t>
            </a:r>
            <a:endParaRPr lang="en-US" dirty="0">
              <a:solidFill>
                <a:srgbClr val="000000"/>
              </a:solidFill>
              <a:latin typeface="Arial" panose="020B0604020202020204" pitchFamily="34" charset="0"/>
              <a:ea typeface="Arial Unicode MS"/>
              <a:cs typeface="Arial Unicode MS"/>
            </a:endParaRPr>
          </a:p>
        </p:txBody>
      </p:sp>
    </p:spTree>
    <p:extLst>
      <p:ext uri="{BB962C8B-B14F-4D97-AF65-F5344CB8AC3E}">
        <p14:creationId xmlns:p14="http://schemas.microsoft.com/office/powerpoint/2010/main" val="35591951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ình Nền Powerpoint Slide Thank You Đẹp Nhất Kết Thúc PP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Luật bảo hiểm trẻ em dưới 6 tuổi mà bố mẹ cần biế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6377" y="1"/>
            <a:ext cx="5255623" cy="33219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4073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609</TotalTime>
  <Words>6360</Words>
  <Application>Microsoft Office PowerPoint</Application>
  <PresentationFormat>Widescreen</PresentationFormat>
  <Paragraphs>374</Paragraphs>
  <Slides>40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Arial Unicode MS</vt:lpstr>
      <vt:lpstr>Century Gothic</vt:lpstr>
      <vt:lpstr>Times New Roman</vt:lpstr>
      <vt:lpstr>Wingdings</vt:lpstr>
      <vt:lpstr>Wingdings 3</vt:lpstr>
      <vt:lpstr>Ion Boardroom</vt:lpstr>
      <vt:lpstr>HƯỚNG DẪN CHẨN ĐOÁN, ĐIỀU TRỊ, DỰ PHÒNG VÀ KIỂM SOÁT LÂY NHIỄM BỆNH DO VI RÚT ADENO Ở TRẺ EM</vt:lpstr>
      <vt:lpstr>I. ĐẠI CƯƠNG VỀ VI RÚT ADENO</vt:lpstr>
      <vt:lpstr>I. ĐẠI CƯƠNG VỀ VI RÚT ADENO</vt:lpstr>
      <vt:lpstr>II. LÂM SÀNG NHIỄM VI RÚT ADENO</vt:lpstr>
      <vt:lpstr>II. LÂM SÀNG NHIỄM VI RÚT ADENO</vt:lpstr>
      <vt:lpstr>II. LÂM SÀNG NHIỄM VI RÚT ADENO</vt:lpstr>
      <vt:lpstr>II. LÂM SÀNG NHIỄM VI RÚT ADENO</vt:lpstr>
      <vt:lpstr>II. LÂM SÀNG NHIỄM VI RÚT ADENO</vt:lpstr>
      <vt:lpstr>II. LÂM SÀNG NHIỄM VI RÚT ADENO</vt:lpstr>
      <vt:lpstr>II. LÂM SÀNG NHIỄM VI RÚT ADENO</vt:lpstr>
      <vt:lpstr>II. LÂM SÀNG NHIỄM VI RÚT ADENO</vt:lpstr>
      <vt:lpstr>II. LÂM SÀNG NHIỄM VI RÚT ADENO</vt:lpstr>
      <vt:lpstr>II. LÂM SÀNG NHIỄM VI RÚT ADENO</vt:lpstr>
      <vt:lpstr>II. LÂM SÀNG NHIỄM VI RÚT ADENO</vt:lpstr>
      <vt:lpstr>III. CHẨN ĐOÁN</vt:lpstr>
      <vt:lpstr>III. CHẨN ĐOÁN</vt:lpstr>
      <vt:lpstr>III. CHẨN ĐOÁN</vt:lpstr>
      <vt:lpstr>III. CHẨN ĐOÁN</vt:lpstr>
      <vt:lpstr>III. CHẨN ĐOÁN</vt:lpstr>
      <vt:lpstr>IV. ĐIỀU TRỊ TRẺ EM NHIỄM VI RÚT ADENO</vt:lpstr>
      <vt:lpstr>IV. ĐIỀU TRỊ TRẺ EM NHIỄM VI RÚT ADENO</vt:lpstr>
      <vt:lpstr>IV. ĐIỀU TRỊ TRẺ EM NHIỄM VI RÚT ADENO</vt:lpstr>
      <vt:lpstr>IV. ĐIỀU TRỊ TRẺ EM NHIỄM VI RÚT ADENO</vt:lpstr>
      <vt:lpstr>IV. ĐIỀU TRỊ TRẺ EM NHIỄM VI RÚT ADENO</vt:lpstr>
      <vt:lpstr>IV. ĐIỀU TRỊ TRẺ EM NHIỄM VI RÚT ADENO</vt:lpstr>
      <vt:lpstr>IV. ĐIỀU TRỊ TRẺ EM NHIỄM VI RÚT ADENO</vt:lpstr>
      <vt:lpstr>IV. ĐIỀU TRỊ TRẺ EM NHIỄM VI RÚT ADENO</vt:lpstr>
      <vt:lpstr>IV. ĐIỀU TRỊ TRẺ EM NHIỄM VI RÚT ADENO</vt:lpstr>
      <vt:lpstr>IV. ĐIỀU TRỊ TRẺ EM NHIỄM VI RÚT ADENO</vt:lpstr>
      <vt:lpstr>IV. ĐIỀU TRỊ TRẺ EM NHIỄM VI RÚT ADENO</vt:lpstr>
      <vt:lpstr>IV. ĐIỀU TRỊ TRẺ EM NHIỄM VI RÚT ADENO</vt:lpstr>
      <vt:lpstr>IV. ĐIỀU TRỊ TRẺ EM NHIỄM VI RÚT ADENO</vt:lpstr>
      <vt:lpstr>IV. ĐIỀU TRỊ TRẺ EM NHIỄM VI RÚT ADENO</vt:lpstr>
      <vt:lpstr>V. PHÒNG BỆNH</vt:lpstr>
      <vt:lpstr>VI. PHÒNG LÂY NHIỄM TẠI CÁC CƠ SỞ KHÁM, CHỮA BỆNH</vt:lpstr>
      <vt:lpstr>VI. PHÒNG LÂY NHIỄM TẠI CÁC CƠ SỞ KHÁM, CHỮA BỆNH</vt:lpstr>
      <vt:lpstr>VI. PHÒNG LÂY NHIỄM TẠI CÁC CƠ SỞ KHÁM, CHỮA BỆNH</vt:lpstr>
      <vt:lpstr>VI. PHÒNG LÂY NHIỄM TẠI CÁC CƠ SỞ KHÁM, CHỮA BỆNH</vt:lpstr>
      <vt:lpstr>VII. ĐIỀU TRA, BÁO CÁO CA BỆNH</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254</cp:revision>
  <dcterms:created xsi:type="dcterms:W3CDTF">2023-01-04T08:03:29Z</dcterms:created>
  <dcterms:modified xsi:type="dcterms:W3CDTF">2023-01-06T06:59:20Z</dcterms:modified>
</cp:coreProperties>
</file>